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32" r:id="rId3"/>
    <p:sldId id="341" r:id="rId4"/>
    <p:sldId id="355" r:id="rId5"/>
    <p:sldId id="360" r:id="rId6"/>
    <p:sldId id="361" r:id="rId7"/>
    <p:sldId id="370" r:id="rId8"/>
    <p:sldId id="367" r:id="rId9"/>
    <p:sldId id="357" r:id="rId10"/>
    <p:sldId id="363" r:id="rId11"/>
    <p:sldId id="352" r:id="rId12"/>
    <p:sldId id="364" r:id="rId13"/>
    <p:sldId id="371"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662" autoAdjust="0"/>
    <p:restoredTop sz="94660"/>
  </p:normalViewPr>
  <p:slideViewPr>
    <p:cSldViewPr>
      <p:cViewPr varScale="1">
        <p:scale>
          <a:sx n="76" d="100"/>
          <a:sy n="76" d="100"/>
        </p:scale>
        <p:origin x="5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5"/>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1"/>
            <a:ext cx="3037840" cy="466435"/>
          </a:xfrm>
          <a:prstGeom prst="rect">
            <a:avLst/>
          </a:prstGeom>
        </p:spPr>
        <p:txBody>
          <a:bodyPr vert="horz" lIns="92830" tIns="46415" rIns="92830" bIns="46415" rtlCol="0"/>
          <a:lstStyle>
            <a:lvl1pPr algn="r">
              <a:defRPr sz="1200"/>
            </a:lvl1pPr>
          </a:lstStyle>
          <a:p>
            <a:fld id="{C576CD66-E037-4B6D-9595-E5980AF372FD}" type="datetimeFigureOut">
              <a:rPr lang="en-US" smtClean="0"/>
              <a:t>9/28/2024</a:t>
            </a:fld>
            <a:endParaRPr lang="en-US"/>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9"/>
            <a:ext cx="3037840" cy="466434"/>
          </a:xfrm>
          <a:prstGeom prst="rect">
            <a:avLst/>
          </a:prstGeom>
        </p:spPr>
        <p:txBody>
          <a:bodyPr vert="horz" lIns="92830" tIns="46415" rIns="92830" bIns="46415" rtlCol="0" anchor="b"/>
          <a:lstStyle>
            <a:lvl1pPr algn="r">
              <a:defRPr sz="1200"/>
            </a:lvl1pPr>
          </a:lstStyle>
          <a:p>
            <a:fld id="{495329B1-DD86-4C84-8940-D326BF1CCFDB}" type="slidenum">
              <a:rPr lang="en-US" smtClean="0"/>
              <a:t>‹#›</a:t>
            </a:fld>
            <a:endParaRPr lang="en-US"/>
          </a:p>
        </p:txBody>
      </p:sp>
    </p:spTree>
    <p:extLst>
      <p:ext uri="{BB962C8B-B14F-4D97-AF65-F5344CB8AC3E}">
        <p14:creationId xmlns:p14="http://schemas.microsoft.com/office/powerpoint/2010/main" val="2847113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92" name="Rectangle 20"/>
          <p:cNvSpPr>
            <a:spLocks noChangeArrowheads="1"/>
          </p:cNvSpPr>
          <p:nvPr/>
        </p:nvSpPr>
        <p:spPr bwMode="gray">
          <a:xfrm>
            <a:off x="0" y="6562725"/>
            <a:ext cx="9144000" cy="304800"/>
          </a:xfrm>
          <a:prstGeom prst="rect">
            <a:avLst/>
          </a:prstGeom>
          <a:gradFill rotWithShape="1">
            <a:gsLst>
              <a:gs pos="0">
                <a:schemeClr val="tx2"/>
              </a:gs>
              <a:gs pos="100000">
                <a:schemeClr val="tx2">
                  <a:gamma/>
                  <a:shade val="38039"/>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3" name="Line 21"/>
          <p:cNvSpPr>
            <a:spLocks noChangeShapeType="1"/>
          </p:cNvSpPr>
          <p:nvPr/>
        </p:nvSpPr>
        <p:spPr bwMode="auto">
          <a:xfrm>
            <a:off x="0" y="6553200"/>
            <a:ext cx="9144000" cy="0"/>
          </a:xfrm>
          <a:prstGeom prst="line">
            <a:avLst/>
          </a:prstGeom>
          <a:noFill/>
          <a:ln w="190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6" name="Rectangle 4"/>
          <p:cNvSpPr>
            <a:spLocks noGrp="1" noChangeArrowheads="1"/>
          </p:cNvSpPr>
          <p:nvPr>
            <p:ph type="dt" sz="half" idx="2"/>
          </p:nvPr>
        </p:nvSpPr>
        <p:spPr>
          <a:xfrm>
            <a:off x="457200" y="6534150"/>
            <a:ext cx="2133600" cy="244475"/>
          </a:xfrm>
        </p:spPr>
        <p:txBody>
          <a:bodyPr/>
          <a:lstStyle>
            <a:lvl1pPr>
              <a:defRPr sz="1200">
                <a:solidFill>
                  <a:schemeClr val="bg1"/>
                </a:solidFill>
              </a:defRPr>
            </a:lvl1pPr>
          </a:lstStyle>
          <a:p>
            <a:endParaRPr lang="en-US" altLang="en-US"/>
          </a:p>
        </p:txBody>
      </p:sp>
      <p:sp>
        <p:nvSpPr>
          <p:cNvPr id="3077" name="Rectangle 5"/>
          <p:cNvSpPr>
            <a:spLocks noGrp="1" noChangeArrowheads="1"/>
          </p:cNvSpPr>
          <p:nvPr>
            <p:ph type="ftr" sz="quarter" idx="3"/>
          </p:nvPr>
        </p:nvSpPr>
        <p:spPr>
          <a:xfrm>
            <a:off x="3124200" y="6534150"/>
            <a:ext cx="2895600" cy="244475"/>
          </a:xfrm>
        </p:spPr>
        <p:txBody>
          <a:bodyPr/>
          <a:lstStyle>
            <a:lvl1pPr>
              <a:defRPr sz="1200">
                <a:solidFill>
                  <a:schemeClr val="bg1"/>
                </a:solidFill>
              </a:defRPr>
            </a:lvl1pPr>
          </a:lstStyle>
          <a:p>
            <a:endParaRPr lang="en-US" altLang="en-US"/>
          </a:p>
        </p:txBody>
      </p:sp>
      <p:sp>
        <p:nvSpPr>
          <p:cNvPr id="3078" name="Rectangle 6"/>
          <p:cNvSpPr>
            <a:spLocks noGrp="1" noChangeArrowheads="1"/>
          </p:cNvSpPr>
          <p:nvPr>
            <p:ph type="sldNum" sz="quarter" idx="4"/>
          </p:nvPr>
        </p:nvSpPr>
        <p:spPr>
          <a:xfrm>
            <a:off x="6553200" y="6534150"/>
            <a:ext cx="2133600" cy="244475"/>
          </a:xfrm>
        </p:spPr>
        <p:txBody>
          <a:bodyPr/>
          <a:lstStyle>
            <a:lvl1pPr>
              <a:defRPr sz="1200">
                <a:solidFill>
                  <a:schemeClr val="bg1"/>
                </a:solidFill>
              </a:defRPr>
            </a:lvl1pPr>
          </a:lstStyle>
          <a:p>
            <a:fld id="{062677CE-BF5C-4371-B401-0D0A4018D5B8}" type="slidenum">
              <a:rPr lang="en-US" altLang="en-US"/>
              <a:pPr/>
              <a:t>‹#›</a:t>
            </a:fld>
            <a:endParaRPr lang="en-US" altLang="en-US"/>
          </a:p>
        </p:txBody>
      </p:sp>
      <p:grpSp>
        <p:nvGrpSpPr>
          <p:cNvPr id="3088" name="Group 16"/>
          <p:cNvGrpSpPr>
            <a:grpSpLocks/>
          </p:cNvGrpSpPr>
          <p:nvPr/>
        </p:nvGrpSpPr>
        <p:grpSpPr bwMode="auto">
          <a:xfrm>
            <a:off x="228600" y="304800"/>
            <a:ext cx="1079500" cy="633413"/>
            <a:chOff x="2680" y="3678"/>
            <a:chExt cx="680" cy="399"/>
          </a:xfrm>
        </p:grpSpPr>
        <p:sp>
          <p:nvSpPr>
            <p:cNvPr id="3086" name="Text Box 14"/>
            <p:cNvSpPr txBox="1">
              <a:spLocks noChangeArrowheads="1"/>
            </p:cNvSpPr>
            <p:nvPr/>
          </p:nvSpPr>
          <p:spPr bwMode="gray">
            <a:xfrm>
              <a:off x="2680" y="3789"/>
              <a:ext cx="6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1"/>
                <a:t>LOGO</a:t>
              </a:r>
            </a:p>
          </p:txBody>
        </p:sp>
        <p:sp>
          <p:nvSpPr>
            <p:cNvPr id="3087" name="AutoShape 15"/>
            <p:cNvSpPr>
              <a:spLocks noChangeArrowheads="1"/>
            </p:cNvSpPr>
            <p:nvPr/>
          </p:nvSpPr>
          <p:spPr bwMode="gray">
            <a:xfrm rot="5400000">
              <a:off x="2928" y="3493"/>
              <a:ext cx="172" cy="542"/>
            </a:xfrm>
            <a:prstGeom prst="moon">
              <a:avLst>
                <a:gd name="adj" fmla="val 21208"/>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5" name="Rectangle 3"/>
          <p:cNvSpPr>
            <a:spLocks noGrp="1" noChangeArrowheads="1"/>
          </p:cNvSpPr>
          <p:nvPr>
            <p:ph type="subTitle" idx="1"/>
          </p:nvPr>
        </p:nvSpPr>
        <p:spPr bwMode="gray">
          <a:xfrm>
            <a:off x="914400" y="2286000"/>
            <a:ext cx="7304088" cy="381000"/>
          </a:xfrm>
        </p:spPr>
        <p:txBody>
          <a:bodyPr/>
          <a:lstStyle>
            <a:lvl1pPr marL="0" indent="0" algn="ctr">
              <a:buFont typeface="Wingdings" panose="05000000000000000000" pitchFamily="2" charset="2"/>
              <a:buNone/>
              <a:defRPr sz="2400">
                <a:solidFill>
                  <a:schemeClr val="tx2"/>
                </a:solidFill>
              </a:defRPr>
            </a:lvl1pPr>
          </a:lstStyle>
          <a:p>
            <a:pPr lvl="0"/>
            <a:r>
              <a:rPr lang="en-US" altLang="en-US" noProof="0"/>
              <a:t>Click to edit Master subtitle style</a:t>
            </a:r>
          </a:p>
        </p:txBody>
      </p:sp>
      <p:sp>
        <p:nvSpPr>
          <p:cNvPr id="3074" name="Rectangle 2"/>
          <p:cNvSpPr>
            <a:spLocks noGrp="1" noChangeArrowheads="1"/>
          </p:cNvSpPr>
          <p:nvPr>
            <p:ph type="ctrTitle"/>
          </p:nvPr>
        </p:nvSpPr>
        <p:spPr bwMode="gray">
          <a:xfrm>
            <a:off x="762000" y="1600200"/>
            <a:ext cx="7620000" cy="682625"/>
          </a:xfrm>
          <a:extLst>
            <a:ext uri="{91240B29-F687-4F45-9708-019B960494DF}">
              <a14:hiddenLine xmlns:a14="http://schemas.microsoft.com/office/drawing/2010/main" w="9525">
                <a:solidFill>
                  <a:schemeClr val="tx1"/>
                </a:solidFill>
                <a:miter lim="800000"/>
                <a:headEnd/>
                <a:tailEnd/>
              </a14:hiddenLine>
            </a:ext>
          </a:extLst>
        </p:spPr>
        <p:txBody>
          <a:bodyPr/>
          <a:lstStyle>
            <a:lvl1pPr>
              <a:defRPr sz="4400" b="1">
                <a:solidFill>
                  <a:schemeClr val="tx1"/>
                </a:solidFill>
              </a:defRPr>
            </a:lvl1pPr>
          </a:lstStyle>
          <a:p>
            <a:pPr lvl="0"/>
            <a:r>
              <a:rPr lang="en-US" altLang="en-US"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135A54-E11D-43A1-85B3-BC4E540BF4B1}" type="slidenum">
              <a:rPr lang="en-US" altLang="en-US"/>
              <a:pPr/>
              <a:t>‹#›</a:t>
            </a:fld>
            <a:endParaRPr lang="en-US" altLang="en-US"/>
          </a:p>
        </p:txBody>
      </p:sp>
    </p:spTree>
    <p:extLst>
      <p:ext uri="{BB962C8B-B14F-4D97-AF65-F5344CB8AC3E}">
        <p14:creationId xmlns:p14="http://schemas.microsoft.com/office/powerpoint/2010/main" val="161590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6019800" cy="5715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3B29F80-06F5-47DA-8F13-116A5BDD4AE1}" type="slidenum">
              <a:rPr lang="en-US" altLang="en-US"/>
              <a:pPr/>
              <a:t>‹#›</a:t>
            </a:fld>
            <a:endParaRPr lang="en-US" altLang="en-US"/>
          </a:p>
        </p:txBody>
      </p:sp>
    </p:spTree>
    <p:extLst>
      <p:ext uri="{BB962C8B-B14F-4D97-AF65-F5344CB8AC3E}">
        <p14:creationId xmlns:p14="http://schemas.microsoft.com/office/powerpoint/2010/main" val="1487103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6248400" cy="487363"/>
          </a:xfrm>
        </p:spPr>
        <p:txBody>
          <a:bodyPr/>
          <a:lstStyle/>
          <a:p>
            <a:r>
              <a:rPr lang="en-US"/>
              <a:t>Click to edit Master title style</a:t>
            </a:r>
          </a:p>
        </p:txBody>
      </p:sp>
      <p:sp>
        <p:nvSpPr>
          <p:cNvPr id="3" name="Table Placeholder 2"/>
          <p:cNvSpPr>
            <a:spLocks noGrp="1"/>
          </p:cNvSpPr>
          <p:nvPr>
            <p:ph type="tbl" idx="1"/>
          </p:nvPr>
        </p:nvSpPr>
        <p:spPr>
          <a:xfrm>
            <a:off x="457200" y="1219200"/>
            <a:ext cx="8229600" cy="5105400"/>
          </a:xfrm>
        </p:spPr>
        <p:txBody>
          <a:bodyPr/>
          <a:lstStyle/>
          <a:p>
            <a:r>
              <a:rPr lang="en-US"/>
              <a:t>Click icon to add table</a:t>
            </a:r>
          </a:p>
        </p:txBody>
      </p:sp>
      <p:sp>
        <p:nvSpPr>
          <p:cNvPr id="4" name="Date Placeholder 3"/>
          <p:cNvSpPr>
            <a:spLocks noGrp="1"/>
          </p:cNvSpPr>
          <p:nvPr>
            <p:ph type="dt" sz="half" idx="10"/>
          </p:nvPr>
        </p:nvSpPr>
        <p:spPr>
          <a:xfrm>
            <a:off x="457200" y="6400800"/>
            <a:ext cx="2133600" cy="320675"/>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400800"/>
            <a:ext cx="2895600" cy="320675"/>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400800"/>
            <a:ext cx="2133600" cy="320675"/>
          </a:xfrm>
        </p:spPr>
        <p:txBody>
          <a:bodyPr/>
          <a:lstStyle>
            <a:lvl1pPr>
              <a:defRPr/>
            </a:lvl1pPr>
          </a:lstStyle>
          <a:p>
            <a:fld id="{6597DD87-ECE1-40DD-831F-6BB2B6BEFEB4}" type="slidenum">
              <a:rPr lang="en-US" altLang="en-US"/>
              <a:pPr/>
              <a:t>‹#›</a:t>
            </a:fld>
            <a:endParaRPr lang="en-US" altLang="en-US"/>
          </a:p>
        </p:txBody>
      </p:sp>
    </p:spTree>
    <p:extLst>
      <p:ext uri="{BB962C8B-B14F-4D97-AF65-F5344CB8AC3E}">
        <p14:creationId xmlns:p14="http://schemas.microsoft.com/office/powerpoint/2010/main" val="394073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104F4B3-0E46-4F03-A0F5-37599837BF7F}" type="slidenum">
              <a:rPr lang="en-US" altLang="en-US"/>
              <a:pPr/>
              <a:t>‹#›</a:t>
            </a:fld>
            <a:endParaRPr lang="en-US" altLang="en-US"/>
          </a:p>
        </p:txBody>
      </p:sp>
    </p:spTree>
    <p:extLst>
      <p:ext uri="{BB962C8B-B14F-4D97-AF65-F5344CB8AC3E}">
        <p14:creationId xmlns:p14="http://schemas.microsoft.com/office/powerpoint/2010/main" val="1750832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69FA0F7-C8A6-4EC0-8CA7-462A40FADF87}" type="slidenum">
              <a:rPr lang="en-US" altLang="en-US"/>
              <a:pPr/>
              <a:t>‹#›</a:t>
            </a:fld>
            <a:endParaRPr lang="en-US" altLang="en-US"/>
          </a:p>
        </p:txBody>
      </p:sp>
    </p:spTree>
    <p:extLst>
      <p:ext uri="{BB962C8B-B14F-4D97-AF65-F5344CB8AC3E}">
        <p14:creationId xmlns:p14="http://schemas.microsoft.com/office/powerpoint/2010/main" val="3749594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19200"/>
            <a:ext cx="4038600" cy="5105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19200"/>
            <a:ext cx="4038600" cy="5105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57ADE65-1E9A-4FA5-8B7B-3084A8117A1C}" type="slidenum">
              <a:rPr lang="en-US" altLang="en-US"/>
              <a:pPr/>
              <a:t>‹#›</a:t>
            </a:fld>
            <a:endParaRPr lang="en-US" altLang="en-US"/>
          </a:p>
        </p:txBody>
      </p:sp>
    </p:spTree>
    <p:extLst>
      <p:ext uri="{BB962C8B-B14F-4D97-AF65-F5344CB8AC3E}">
        <p14:creationId xmlns:p14="http://schemas.microsoft.com/office/powerpoint/2010/main" val="188818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31B1E1A-B1AD-4E49-9262-F2FF87ED538D}" type="slidenum">
              <a:rPr lang="en-US" altLang="en-US"/>
              <a:pPr/>
              <a:t>‹#›</a:t>
            </a:fld>
            <a:endParaRPr lang="en-US" altLang="en-US"/>
          </a:p>
        </p:txBody>
      </p:sp>
    </p:spTree>
    <p:extLst>
      <p:ext uri="{BB962C8B-B14F-4D97-AF65-F5344CB8AC3E}">
        <p14:creationId xmlns:p14="http://schemas.microsoft.com/office/powerpoint/2010/main" val="3264567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F65AB39D-DD74-4DCE-9D8C-B93651B81FD4}" type="slidenum">
              <a:rPr lang="en-US" altLang="en-US"/>
              <a:pPr/>
              <a:t>‹#›</a:t>
            </a:fld>
            <a:endParaRPr lang="en-US" altLang="en-US"/>
          </a:p>
        </p:txBody>
      </p:sp>
    </p:spTree>
    <p:extLst>
      <p:ext uri="{BB962C8B-B14F-4D97-AF65-F5344CB8AC3E}">
        <p14:creationId xmlns:p14="http://schemas.microsoft.com/office/powerpoint/2010/main" val="1158059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42B5512-86D1-406C-969C-BEC35EEBC261}" type="slidenum">
              <a:rPr lang="en-US" altLang="en-US"/>
              <a:pPr/>
              <a:t>‹#›</a:t>
            </a:fld>
            <a:endParaRPr lang="en-US" altLang="en-US"/>
          </a:p>
        </p:txBody>
      </p:sp>
    </p:spTree>
    <p:extLst>
      <p:ext uri="{BB962C8B-B14F-4D97-AF65-F5344CB8AC3E}">
        <p14:creationId xmlns:p14="http://schemas.microsoft.com/office/powerpoint/2010/main" val="101160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79F024C-503E-4E94-8836-33DC7A978E7C}" type="slidenum">
              <a:rPr lang="en-US" altLang="en-US"/>
              <a:pPr/>
              <a:t>‹#›</a:t>
            </a:fld>
            <a:endParaRPr lang="en-US" altLang="en-US"/>
          </a:p>
        </p:txBody>
      </p:sp>
    </p:spTree>
    <p:extLst>
      <p:ext uri="{BB962C8B-B14F-4D97-AF65-F5344CB8AC3E}">
        <p14:creationId xmlns:p14="http://schemas.microsoft.com/office/powerpoint/2010/main" val="170216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6A098BE-F8E2-4AC2-A63B-621F5D16B9CB}" type="slidenum">
              <a:rPr lang="en-US" altLang="en-US"/>
              <a:pPr/>
              <a:t>‹#›</a:t>
            </a:fld>
            <a:endParaRPr lang="en-US" altLang="en-US"/>
          </a:p>
        </p:txBody>
      </p:sp>
    </p:spTree>
    <p:extLst>
      <p:ext uri="{BB962C8B-B14F-4D97-AF65-F5344CB8AC3E}">
        <p14:creationId xmlns:p14="http://schemas.microsoft.com/office/powerpoint/2010/main" val="4095894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41" name="Object 17"/>
          <p:cNvGraphicFramePr>
            <a:graphicFrameLocks noChangeAspect="1"/>
          </p:cNvGraphicFramePr>
          <p:nvPr/>
        </p:nvGraphicFramePr>
        <p:xfrm>
          <a:off x="0" y="0"/>
          <a:ext cx="9144000" cy="1123950"/>
        </p:xfrm>
        <a:graphic>
          <a:graphicData uri="http://schemas.openxmlformats.org/presentationml/2006/ole">
            <mc:AlternateContent xmlns:mc="http://schemas.openxmlformats.org/markup-compatibility/2006">
              <mc:Choice xmlns:v="urn:schemas-microsoft-com:vml" Requires="v">
                <p:oleObj name="Image" r:id="rId14" imgW="10793651" imgH="1498413" progId="Photoshop.Image.6">
                  <p:embed/>
                </p:oleObj>
              </mc:Choice>
              <mc:Fallback>
                <p:oleObj name="Image" r:id="rId14" imgW="10793651" imgH="1498413" progId="Photoshop.Image.6">
                  <p:embed/>
                  <p:pic>
                    <p:nvPicPr>
                      <p:cNvPr id="0"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gray">
                      <a:xfrm>
                        <a:off x="0" y="0"/>
                        <a:ext cx="914400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2" name="Rectangle 18"/>
          <p:cNvSpPr>
            <a:spLocks noChangeArrowheads="1"/>
          </p:cNvSpPr>
          <p:nvPr/>
        </p:nvSpPr>
        <p:spPr bwMode="gray">
          <a:xfrm>
            <a:off x="304800" y="609600"/>
            <a:ext cx="8839200" cy="533400"/>
          </a:xfrm>
          <a:prstGeom prst="rect">
            <a:avLst/>
          </a:prstGeom>
          <a:gradFill rotWithShape="1">
            <a:gsLst>
              <a:gs pos="0">
                <a:srgbClr val="FFFFFF">
                  <a:alpha val="0"/>
                </a:srgb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Rectangle 19"/>
          <p:cNvSpPr>
            <a:spLocks noChangeArrowheads="1"/>
          </p:cNvSpPr>
          <p:nvPr/>
        </p:nvSpPr>
        <p:spPr bwMode="gray">
          <a:xfrm>
            <a:off x="9525" y="1114425"/>
            <a:ext cx="9144000" cy="76200"/>
          </a:xfrm>
          <a:prstGeom prst="rect">
            <a:avLst/>
          </a:prstGeom>
          <a:gradFill rotWithShape="1">
            <a:gsLst>
              <a:gs pos="0">
                <a:schemeClr val="tx2"/>
              </a:gs>
              <a:gs pos="100000">
                <a:schemeClr val="tx2">
                  <a:gamma/>
                  <a:shade val="38039"/>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3"/>
          <p:cNvSpPr>
            <a:spLocks noGrp="1" noChangeArrowheads="1"/>
          </p:cNvSpPr>
          <p:nvPr>
            <p:ph type="body" idx="1"/>
          </p:nvPr>
        </p:nvSpPr>
        <p:spPr bwMode="auto">
          <a:xfrm>
            <a:off x="457200" y="1219200"/>
            <a:ext cx="82296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400800"/>
            <a:ext cx="2895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400800"/>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7DF31C4-A3E6-43AF-BFA3-A4EFB7229512}" type="slidenum">
              <a:rPr lang="en-US" altLang="en-US"/>
              <a:pPr/>
              <a:t>‹#›</a:t>
            </a:fld>
            <a:endParaRPr lang="en-US" altLang="en-US"/>
          </a:p>
        </p:txBody>
      </p:sp>
      <p:sp>
        <p:nvSpPr>
          <p:cNvPr id="1026" name="Rectangle 2"/>
          <p:cNvSpPr>
            <a:spLocks noGrp="1" noChangeArrowheads="1"/>
          </p:cNvSpPr>
          <p:nvPr>
            <p:ph type="title"/>
          </p:nvPr>
        </p:nvSpPr>
        <p:spPr bwMode="white">
          <a:xfrm>
            <a:off x="2438400" y="609600"/>
            <a:ext cx="62484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7" name="Text Box 13"/>
          <p:cNvSpPr txBox="1">
            <a:spLocks noChangeArrowheads="1"/>
          </p:cNvSpPr>
          <p:nvPr/>
        </p:nvSpPr>
        <p:spPr bwMode="gray">
          <a:xfrm>
            <a:off x="8131175" y="257175"/>
            <a:ext cx="990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solidFill>
                  <a:schemeClr val="bg1"/>
                </a:solidFill>
              </a:rPr>
              <a:t>LOGO</a:t>
            </a:r>
          </a:p>
        </p:txBody>
      </p:sp>
      <p:sp>
        <p:nvSpPr>
          <p:cNvPr id="1038" name="AutoShape 14"/>
          <p:cNvSpPr>
            <a:spLocks noChangeArrowheads="1"/>
          </p:cNvSpPr>
          <p:nvPr/>
        </p:nvSpPr>
        <p:spPr bwMode="gray">
          <a:xfrm rot="5400000">
            <a:off x="8447088" y="-185738"/>
            <a:ext cx="273050" cy="860425"/>
          </a:xfrm>
          <a:prstGeom prst="moon">
            <a:avLst>
              <a:gd name="adj" fmla="val 21208"/>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3200" kern="1200">
          <a:solidFill>
            <a:schemeClr val="bg1"/>
          </a:solidFill>
          <a:latin typeface="+mj-lt"/>
          <a:ea typeface="+mj-ea"/>
          <a:cs typeface="+mj-cs"/>
        </a:defRPr>
      </a:lvl1pPr>
      <a:lvl2pPr algn="ctr" rtl="0" eaLnBrk="1" fontAlgn="base" hangingPunct="1">
        <a:spcBef>
          <a:spcPct val="0"/>
        </a:spcBef>
        <a:spcAft>
          <a:spcPct val="0"/>
        </a:spcAft>
        <a:defRPr sz="3200">
          <a:solidFill>
            <a:schemeClr val="bg1"/>
          </a:solidFill>
          <a:latin typeface="Arial" panose="020B0604020202020204" pitchFamily="34" charset="0"/>
        </a:defRPr>
      </a:lvl2pPr>
      <a:lvl3pPr algn="ctr" rtl="0" eaLnBrk="1" fontAlgn="base" hangingPunct="1">
        <a:spcBef>
          <a:spcPct val="0"/>
        </a:spcBef>
        <a:spcAft>
          <a:spcPct val="0"/>
        </a:spcAft>
        <a:defRPr sz="3200">
          <a:solidFill>
            <a:schemeClr val="bg1"/>
          </a:solidFill>
          <a:latin typeface="Arial" panose="020B0604020202020204" pitchFamily="34" charset="0"/>
        </a:defRPr>
      </a:lvl3pPr>
      <a:lvl4pPr algn="ctr" rtl="0" eaLnBrk="1" fontAlgn="base" hangingPunct="1">
        <a:spcBef>
          <a:spcPct val="0"/>
        </a:spcBef>
        <a:spcAft>
          <a:spcPct val="0"/>
        </a:spcAft>
        <a:defRPr sz="3200">
          <a:solidFill>
            <a:schemeClr val="bg1"/>
          </a:solidFill>
          <a:latin typeface="Arial" panose="020B0604020202020204" pitchFamily="34" charset="0"/>
        </a:defRPr>
      </a:lvl4pPr>
      <a:lvl5pPr algn="ctr" rtl="0" eaLnBrk="1" fontAlgn="base" hangingPunct="1">
        <a:spcBef>
          <a:spcPct val="0"/>
        </a:spcBef>
        <a:spcAft>
          <a:spcPct val="0"/>
        </a:spcAft>
        <a:defRPr sz="3200">
          <a:solidFill>
            <a:schemeClr val="bg1"/>
          </a:solidFill>
          <a:latin typeface="Arial" panose="020B0604020202020204" pitchFamily="34" charset="0"/>
        </a:defRPr>
      </a:lvl5pPr>
      <a:lvl6pPr marL="457200" algn="ctr" rtl="0" eaLnBrk="1" fontAlgn="base" hangingPunct="1">
        <a:spcBef>
          <a:spcPct val="0"/>
        </a:spcBef>
        <a:spcAft>
          <a:spcPct val="0"/>
        </a:spcAft>
        <a:defRPr sz="3200">
          <a:solidFill>
            <a:schemeClr val="bg1"/>
          </a:solidFill>
          <a:latin typeface="Arial" panose="020B0604020202020204" pitchFamily="34" charset="0"/>
        </a:defRPr>
      </a:lvl6pPr>
      <a:lvl7pPr marL="914400" algn="ctr" rtl="0" eaLnBrk="1" fontAlgn="base" hangingPunct="1">
        <a:spcBef>
          <a:spcPct val="0"/>
        </a:spcBef>
        <a:spcAft>
          <a:spcPct val="0"/>
        </a:spcAft>
        <a:defRPr sz="3200">
          <a:solidFill>
            <a:schemeClr val="bg1"/>
          </a:solidFill>
          <a:latin typeface="Arial" panose="020B0604020202020204" pitchFamily="34" charset="0"/>
        </a:defRPr>
      </a:lvl7pPr>
      <a:lvl8pPr marL="1371600" algn="ctr" rtl="0" eaLnBrk="1" fontAlgn="base" hangingPunct="1">
        <a:spcBef>
          <a:spcPct val="0"/>
        </a:spcBef>
        <a:spcAft>
          <a:spcPct val="0"/>
        </a:spcAft>
        <a:defRPr sz="3200">
          <a:solidFill>
            <a:schemeClr val="bg1"/>
          </a:solidFill>
          <a:latin typeface="Arial" panose="020B0604020202020204" pitchFamily="34" charset="0"/>
        </a:defRPr>
      </a:lvl8pPr>
      <a:lvl9pPr marL="1828800" algn="ctr" rtl="0" eaLnBrk="1" fontAlgn="base" hangingPunct="1">
        <a:spcBef>
          <a:spcPct val="0"/>
        </a:spcBef>
        <a:spcAft>
          <a:spcPct val="0"/>
        </a:spcAft>
        <a:defRPr sz="3200">
          <a:solidFill>
            <a:schemeClr val="bg1"/>
          </a:solidFill>
          <a:latin typeface="Arial" panose="020B0604020202020204" pitchFamily="34" charset="0"/>
        </a:defRPr>
      </a:lvl9pPr>
    </p:titleStyle>
    <p:bodyStyle>
      <a:lvl1pPr marL="342900" indent="-342900" algn="l" rtl="0" eaLnBrk="1" fontAlgn="base" hangingPunct="1">
        <a:spcBef>
          <a:spcPct val="20000"/>
        </a:spcBef>
        <a:spcAft>
          <a:spcPct val="0"/>
        </a:spcAft>
        <a:buClr>
          <a:schemeClr val="tx2"/>
        </a:buClr>
        <a:buFont typeface="Wingdings" panose="05000000000000000000" pitchFamily="2" charset="2"/>
        <a:buChar char="v"/>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anose="05000000000000000000" pitchFamily="2" charset="2"/>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71600" y="1905000"/>
            <a:ext cx="7620000" cy="682625"/>
          </a:xfrm>
        </p:spPr>
        <p:txBody>
          <a:bodyPr/>
          <a:lstStyle/>
          <a:p>
            <a:r>
              <a:rPr lang="fa-IR" altLang="en-US" sz="9600" dirty="0">
                <a:latin typeface="IranNastaliq" panose="02020505000000020003" pitchFamily="18" charset="0"/>
                <a:cs typeface="IranNastaliq" panose="02020505000000020003" pitchFamily="18" charset="0"/>
              </a:rPr>
              <a:t>بانک سپه</a:t>
            </a:r>
            <a:endParaRPr lang="en-US" altLang="en-US" sz="9600" dirty="0">
              <a:solidFill>
                <a:schemeClr val="tx2"/>
              </a:solidFill>
              <a:latin typeface="IranNastaliq" panose="02020505000000020003" pitchFamily="18" charset="0"/>
              <a:cs typeface="IranNastaliq" panose="02020505000000020003" pitchFamily="18" charset="0"/>
            </a:endParaRPr>
          </a:p>
        </p:txBody>
      </p:sp>
      <p:pic>
        <p:nvPicPr>
          <p:cNvPr id="2" name="Picture 1"/>
          <p:cNvPicPr>
            <a:picLocks noChangeAspect="1"/>
          </p:cNvPicPr>
          <p:nvPr/>
        </p:nvPicPr>
        <p:blipFill>
          <a:blip r:embed="rId2"/>
          <a:stretch>
            <a:fillRect/>
          </a:stretch>
        </p:blipFill>
        <p:spPr>
          <a:xfrm>
            <a:off x="304800" y="152400"/>
            <a:ext cx="914400" cy="109527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AutoShape 3"/>
          <p:cNvSpPr>
            <a:spLocks noChangeArrowheads="1"/>
          </p:cNvSpPr>
          <p:nvPr/>
        </p:nvSpPr>
        <p:spPr bwMode="gray">
          <a:xfrm>
            <a:off x="1132139" y="4388582"/>
            <a:ext cx="7194062" cy="645428"/>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ctr" rtl="1">
              <a:buFont typeface="Wingdings" panose="05000000000000000000" pitchFamily="2" charset="2"/>
              <a:buChar char="ü"/>
            </a:pPr>
            <a:r>
              <a:rPr lang="fa-IR" sz="1500" b="1" dirty="0">
                <a:solidFill>
                  <a:srgbClr val="FFFF00"/>
                </a:solidFill>
                <a:cs typeface="B Nazanin" pitchFamily="2" charset="-78"/>
              </a:rPr>
              <a:t>تامین ترکیبی از  وثایق سهل البیع به صورت نقد، چک و غیرمنقول معادل دلار با نرخ آزاد</a:t>
            </a:r>
            <a:endParaRPr lang="en-US" sz="1500" b="1" dirty="0">
              <a:solidFill>
                <a:srgbClr val="FFFF00"/>
              </a:solidFill>
              <a:cs typeface="B Nazanin" pitchFamily="2" charset="-78"/>
            </a:endParaRPr>
          </a:p>
        </p:txBody>
      </p:sp>
      <p:sp>
        <p:nvSpPr>
          <p:cNvPr id="45060" name="AutoShape 4"/>
          <p:cNvSpPr>
            <a:spLocks noChangeArrowheads="1"/>
          </p:cNvSpPr>
          <p:nvPr/>
        </p:nvSpPr>
        <p:spPr bwMode="gray">
          <a:xfrm>
            <a:off x="1066800" y="3705003"/>
            <a:ext cx="7235754"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rtl="1">
              <a:buFont typeface="Wingdings" panose="05000000000000000000" pitchFamily="2" charset="2"/>
              <a:buChar char="ü"/>
            </a:pPr>
            <a:r>
              <a:rPr lang="fa-IR" sz="2000" b="1" dirty="0">
                <a:solidFill>
                  <a:srgbClr val="FFFF00"/>
                </a:solidFill>
                <a:cs typeface="B Nazanin" pitchFamily="2" charset="-78"/>
              </a:rPr>
              <a:t>نرخ تسهیلات بین 10 الی 12 درصد سالیانه باتوجه به اعتبار مشتری</a:t>
            </a:r>
            <a:endParaRPr lang="en-US" sz="2000" b="1" dirty="0">
              <a:solidFill>
                <a:srgbClr val="FFFF00"/>
              </a:solidFill>
              <a:cs typeface="B Nazanin" pitchFamily="2" charset="-78"/>
            </a:endParaRPr>
          </a:p>
        </p:txBody>
      </p:sp>
      <p:sp>
        <p:nvSpPr>
          <p:cNvPr id="45061" name="AutoShape 5"/>
          <p:cNvSpPr>
            <a:spLocks noChangeArrowheads="1"/>
          </p:cNvSpPr>
          <p:nvPr/>
        </p:nvSpPr>
        <p:spPr bwMode="gray">
          <a:xfrm>
            <a:off x="1066800" y="3021057"/>
            <a:ext cx="7235754"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rtl="1">
              <a:buFont typeface="Wingdings" panose="05000000000000000000" pitchFamily="2" charset="2"/>
              <a:buChar char="ü"/>
            </a:pPr>
            <a:r>
              <a:rPr lang="fa-IR" sz="2000" b="1" dirty="0">
                <a:solidFill>
                  <a:srgbClr val="FFFF00"/>
                </a:solidFill>
                <a:cs typeface="B Nazanin" pitchFamily="2" charset="-78"/>
              </a:rPr>
              <a:t>تا سقف 10میلیون یورو به ذینفع واحد</a:t>
            </a:r>
            <a:endParaRPr lang="en-US" sz="2000" b="1" dirty="0">
              <a:solidFill>
                <a:srgbClr val="FFFF00"/>
              </a:solidFill>
              <a:cs typeface="B Nazanin" pitchFamily="2" charset="-78"/>
            </a:endParaRPr>
          </a:p>
        </p:txBody>
      </p:sp>
      <p:sp>
        <p:nvSpPr>
          <p:cNvPr id="45068" name="AutoShape 12"/>
          <p:cNvSpPr>
            <a:spLocks noChangeArrowheads="1"/>
          </p:cNvSpPr>
          <p:nvPr/>
        </p:nvSpPr>
        <p:spPr bwMode="auto">
          <a:xfrm>
            <a:off x="564297" y="2150950"/>
            <a:ext cx="8046342" cy="850851"/>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chemeClr val="tx2"/>
                    </a:gs>
                    <a:gs pos="100000">
                      <a:schemeClr val="tx2">
                        <a:gamma/>
                        <a:tint val="48627"/>
                        <a:invGamma/>
                      </a:scheme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a:latin typeface="Verdana" panose="020B0604030504040204" pitchFamily="34" charset="0"/>
            </a:endParaRPr>
          </a:p>
        </p:txBody>
      </p:sp>
      <p:sp>
        <p:nvSpPr>
          <p:cNvPr id="45071" name="AutoShape 15"/>
          <p:cNvSpPr>
            <a:spLocks noChangeArrowheads="1"/>
          </p:cNvSpPr>
          <p:nvPr/>
        </p:nvSpPr>
        <p:spPr bwMode="gray">
          <a:xfrm>
            <a:off x="425669" y="5789598"/>
            <a:ext cx="8435568" cy="719407"/>
          </a:xfrm>
          <a:prstGeom prst="can">
            <a:avLst>
              <a:gd name="adj" fmla="val 27866"/>
            </a:avLst>
          </a:prstGeom>
          <a:gradFill rotWithShape="1">
            <a:gsLst>
              <a:gs pos="0">
                <a:schemeClr val="hlink">
                  <a:gamma/>
                  <a:shade val="46275"/>
                  <a:invGamma/>
                </a:schemeClr>
              </a:gs>
              <a:gs pos="50000">
                <a:schemeClr val="hlink"/>
              </a:gs>
              <a:gs pos="100000">
                <a:schemeClr va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lvl="0" indent="0" algn="ctr" rtl="1">
              <a:buNone/>
            </a:pPr>
            <a:r>
              <a:rPr lang="fa-IR" sz="1600" b="1" dirty="0">
                <a:solidFill>
                  <a:schemeClr val="accent4">
                    <a:lumMod val="75000"/>
                  </a:schemeClr>
                </a:solidFill>
                <a:effectLst>
                  <a:outerShdw blurRad="38100" dist="38100" dir="2700000" algn="tl">
                    <a:srgbClr val="000000">
                      <a:alpha val="43137"/>
                    </a:srgbClr>
                  </a:outerShdw>
                </a:effectLst>
                <a:cs typeface="B Zar" panose="00000400000000000000" pitchFamily="2" charset="-78"/>
              </a:rPr>
              <a:t>پرداخت تسهیلات به شرکت ایران گارمنت (</a:t>
            </a:r>
            <a:r>
              <a:rPr lang="fa-IR" sz="1400" b="1" dirty="0">
                <a:solidFill>
                  <a:schemeClr val="accent4">
                    <a:lumMod val="75000"/>
                  </a:schemeClr>
                </a:solidFill>
                <a:effectLst>
                  <a:outerShdw blurRad="38100" dist="38100" dir="2700000" algn="tl">
                    <a:srgbClr val="000000">
                      <a:alpha val="43137"/>
                    </a:srgbClr>
                  </a:outerShdw>
                </a:effectLst>
                <a:cs typeface="B Zar" panose="00000400000000000000" pitchFamily="2" charset="-78"/>
              </a:rPr>
              <a:t>زیرمجموعه</a:t>
            </a:r>
            <a:r>
              <a:rPr lang="fa-IR" sz="1600" b="1" dirty="0">
                <a:solidFill>
                  <a:schemeClr val="accent4">
                    <a:lumMod val="75000"/>
                  </a:schemeClr>
                </a:solidFill>
                <a:effectLst>
                  <a:outerShdw blurRad="38100" dist="38100" dir="2700000" algn="tl">
                    <a:srgbClr val="000000">
                      <a:alpha val="43137"/>
                    </a:srgbClr>
                  </a:outerShdw>
                </a:effectLst>
                <a:cs typeface="B Zar" panose="00000400000000000000" pitchFamily="2" charset="-78"/>
              </a:rPr>
              <a:t> اتکا) بابت واردات کالاهای اساسی(روغن/ذرت/گوشت گرم)</a:t>
            </a:r>
            <a:endParaRPr lang="en-US" sz="1600" b="1" dirty="0">
              <a:solidFill>
                <a:schemeClr val="accent4">
                  <a:lumMod val="75000"/>
                </a:schemeClr>
              </a:solidFill>
              <a:effectLst>
                <a:outerShdw blurRad="38100" dist="38100" dir="2700000" algn="tl">
                  <a:srgbClr val="000000">
                    <a:alpha val="43137"/>
                  </a:srgbClr>
                </a:outerShdw>
              </a:effectLst>
              <a:cs typeface="B Zar" panose="00000400000000000000" pitchFamily="2" charset="-78"/>
            </a:endParaRPr>
          </a:p>
        </p:txBody>
      </p:sp>
      <p:sp>
        <p:nvSpPr>
          <p:cNvPr id="45073" name="Text Box 17"/>
          <p:cNvSpPr txBox="1">
            <a:spLocks noChangeArrowheads="1"/>
          </p:cNvSpPr>
          <p:nvPr/>
        </p:nvSpPr>
        <p:spPr bwMode="gray">
          <a:xfrm>
            <a:off x="3140108" y="336203"/>
            <a:ext cx="298370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0" algn="ctr"/>
            <a:r>
              <a:rPr lang="fa-IR" altLang="en-US" sz="2800" b="1" dirty="0">
                <a:solidFill>
                  <a:srgbClr val="FFFF00"/>
                </a:solidFill>
                <a:cs typeface="B Nazanin" pitchFamily="2" charset="-78"/>
              </a:rPr>
              <a:t>تسهیلات ارزی</a:t>
            </a:r>
            <a:endParaRPr lang="en-US" altLang="en-US" sz="2800" dirty="0">
              <a:solidFill>
                <a:srgbClr val="FFFF00"/>
              </a:solidFill>
            </a:endParaRPr>
          </a:p>
        </p:txBody>
      </p:sp>
      <p:pic>
        <p:nvPicPr>
          <p:cNvPr id="20" name="Picture 19"/>
          <p:cNvPicPr>
            <a:picLocks noChangeAspect="1"/>
          </p:cNvPicPr>
          <p:nvPr/>
        </p:nvPicPr>
        <p:blipFill>
          <a:blip r:embed="rId2"/>
          <a:stretch>
            <a:fillRect/>
          </a:stretch>
        </p:blipFill>
        <p:spPr>
          <a:xfrm>
            <a:off x="8153400" y="97491"/>
            <a:ext cx="914479" cy="1024217"/>
          </a:xfrm>
          <a:prstGeom prst="rect">
            <a:avLst/>
          </a:prstGeom>
        </p:spPr>
      </p:pic>
      <p:sp>
        <p:nvSpPr>
          <p:cNvPr id="18" name="Text Box 20"/>
          <p:cNvSpPr txBox="1">
            <a:spLocks noChangeArrowheads="1"/>
          </p:cNvSpPr>
          <p:nvPr/>
        </p:nvSpPr>
        <p:spPr bwMode="auto">
          <a:xfrm>
            <a:off x="457200" y="2165399"/>
            <a:ext cx="813076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rtl="1" eaLnBrk="0" hangingPunct="0"/>
            <a:endParaRPr lang="fa-IR" altLang="en-US" sz="2000" b="1" dirty="0">
              <a:effectLst>
                <a:outerShdw blurRad="38100" dist="38100" dir="2700000" algn="tl">
                  <a:srgbClr val="000000">
                    <a:alpha val="43137"/>
                  </a:srgbClr>
                </a:outerShdw>
              </a:effectLst>
              <a:cs typeface="B Nazanin" pitchFamily="2" charset="-78"/>
            </a:endParaRPr>
          </a:p>
        </p:txBody>
      </p:sp>
      <p:sp>
        <p:nvSpPr>
          <p:cNvPr id="21" name="AutoShape 3"/>
          <p:cNvSpPr>
            <a:spLocks noChangeArrowheads="1"/>
          </p:cNvSpPr>
          <p:nvPr/>
        </p:nvSpPr>
        <p:spPr bwMode="gray">
          <a:xfrm>
            <a:off x="1066799" y="5114795"/>
            <a:ext cx="7235754"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ctr" rtl="1" eaLnBrk="0" hangingPunct="0">
              <a:buFont typeface="Wingdings" panose="05000000000000000000" pitchFamily="2" charset="2"/>
              <a:buChar char="ü"/>
            </a:pPr>
            <a:r>
              <a:rPr lang="fa-IR" altLang="en-US" sz="2000" b="1" dirty="0">
                <a:solidFill>
                  <a:srgbClr val="FFFF00"/>
                </a:solidFill>
                <a:cs typeface="B Nazanin" pitchFamily="2" charset="-78"/>
              </a:rPr>
              <a:t>سررسید تسهیلات 3 ماهه قابل تمدید تا 3 ماه دیگر</a:t>
            </a:r>
          </a:p>
        </p:txBody>
      </p:sp>
      <p:sp>
        <p:nvSpPr>
          <p:cNvPr id="23" name="AutoShape 18"/>
          <p:cNvSpPr>
            <a:spLocks noChangeArrowheads="1"/>
          </p:cNvSpPr>
          <p:nvPr/>
        </p:nvSpPr>
        <p:spPr bwMode="gray">
          <a:xfrm>
            <a:off x="2024915" y="1212580"/>
            <a:ext cx="4472960" cy="894670"/>
          </a:xfrm>
          <a:prstGeom prst="can">
            <a:avLst>
              <a:gd name="adj" fmla="val 32032"/>
            </a:avLst>
          </a:prstGeom>
          <a:gradFill rotWithShape="1">
            <a:gsLst>
              <a:gs pos="0">
                <a:srgbClr val="44BD41">
                  <a:gamma/>
                  <a:shade val="46275"/>
                  <a:invGamma/>
                </a:srgbClr>
              </a:gs>
              <a:gs pos="50000">
                <a:srgbClr val="44BD41"/>
              </a:gs>
              <a:gs pos="100000">
                <a:srgbClr val="44BD41">
                  <a:gamma/>
                  <a:shade val="46275"/>
                  <a:invGamma/>
                </a:srgb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fa-IR" sz="2400" b="1" dirty="0">
                <a:solidFill>
                  <a:srgbClr val="132767"/>
                </a:solidFill>
                <a:effectLst>
                  <a:outerShdw blurRad="38100" dist="38100" dir="2700000" algn="tl">
                    <a:srgbClr val="000000">
                      <a:alpha val="43137"/>
                    </a:srgbClr>
                  </a:outerShdw>
                </a:effectLst>
                <a:cs typeface="B Nazanin" panose="00000400000000000000" pitchFamily="2" charset="-78"/>
              </a:rPr>
              <a:t>تسهیلات از محل منابع داخلی</a:t>
            </a:r>
            <a:endParaRPr lang="en-US" sz="2400" b="1" dirty="0">
              <a:solidFill>
                <a:srgbClr val="132767"/>
              </a:solidFill>
              <a:effectLst>
                <a:outerShdw blurRad="38100" dist="38100" dir="2700000" algn="tl">
                  <a:srgbClr val="000000">
                    <a:alpha val="43137"/>
                  </a:srgbClr>
                </a:outerShdw>
              </a:effectLst>
              <a:cs typeface="B Nazanin" panose="00000400000000000000" pitchFamily="2" charset="-78"/>
            </a:endParaRPr>
          </a:p>
        </p:txBody>
      </p:sp>
      <p:sp>
        <p:nvSpPr>
          <p:cNvPr id="12" name="Text Box 20"/>
          <p:cNvSpPr txBox="1">
            <a:spLocks noChangeArrowheads="1"/>
          </p:cNvSpPr>
          <p:nvPr/>
        </p:nvSpPr>
        <p:spPr bwMode="auto">
          <a:xfrm>
            <a:off x="457200" y="2252826"/>
            <a:ext cx="8130768" cy="51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indent="0" algn="ctr" rtl="1">
              <a:lnSpc>
                <a:spcPct val="150000"/>
              </a:lnSpc>
              <a:buNone/>
            </a:pPr>
            <a:r>
              <a:rPr lang="fa-IR" sz="2000" b="1" dirty="0">
                <a:cs typeface="B Zar" panose="00000400000000000000" pitchFamily="2" charset="-78"/>
              </a:rPr>
              <a:t>بابت واردات کالاهای اساسی و مواد اولیه</a:t>
            </a:r>
            <a:endParaRPr lang="fa-IR" altLang="en-US" sz="2400" b="1" dirty="0">
              <a:effectLst>
                <a:outerShdw blurRad="38100" dist="38100" dir="2700000" algn="tl">
                  <a:srgbClr val="000000">
                    <a:alpha val="43137"/>
                  </a:srgbClr>
                </a:outerShdw>
              </a:effectLst>
              <a:cs typeface="B Nazanin" pitchFamily="2" charset="-78"/>
            </a:endParaRPr>
          </a:p>
        </p:txBody>
      </p:sp>
    </p:spTree>
    <p:extLst>
      <p:ext uri="{BB962C8B-B14F-4D97-AF65-F5344CB8AC3E}">
        <p14:creationId xmlns:p14="http://schemas.microsoft.com/office/powerpoint/2010/main" val="2038466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ChangeArrowheads="1"/>
          </p:cNvSpPr>
          <p:nvPr/>
        </p:nvSpPr>
        <p:spPr bwMode="gray">
          <a:xfrm>
            <a:off x="88660" y="3362272"/>
            <a:ext cx="9055340" cy="67811"/>
          </a:xfrm>
          <a:prstGeom prst="rect">
            <a:avLst/>
          </a:prstGeom>
          <a:gradFill rotWithShape="1">
            <a:gsLst>
              <a:gs pos="0">
                <a:srgbClr val="808080"/>
              </a:gs>
              <a:gs pos="100000">
                <a:srgbClr val="808080">
                  <a:gamma/>
                  <a:tint val="15294"/>
                  <a:invGamma/>
                </a:srgbClr>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dirty="0"/>
          </a:p>
        </p:txBody>
      </p:sp>
      <p:grpSp>
        <p:nvGrpSpPr>
          <p:cNvPr id="53271" name="Group 23"/>
          <p:cNvGrpSpPr>
            <a:grpSpLocks/>
          </p:cNvGrpSpPr>
          <p:nvPr/>
        </p:nvGrpSpPr>
        <p:grpSpPr bwMode="auto">
          <a:xfrm rot="10800000">
            <a:off x="497450" y="3120755"/>
            <a:ext cx="5726896" cy="974725"/>
            <a:chOff x="2290" y="2725"/>
            <a:chExt cx="1832" cy="713"/>
          </a:xfrm>
        </p:grpSpPr>
        <p:grpSp>
          <p:nvGrpSpPr>
            <p:cNvPr id="53272" name="Group 24"/>
            <p:cNvGrpSpPr>
              <a:grpSpLocks/>
            </p:cNvGrpSpPr>
            <p:nvPr/>
          </p:nvGrpSpPr>
          <p:grpSpPr bwMode="auto">
            <a:xfrm>
              <a:off x="2290" y="3030"/>
              <a:ext cx="1832" cy="408"/>
              <a:chOff x="2290" y="3030"/>
              <a:chExt cx="1832" cy="408"/>
            </a:xfrm>
          </p:grpSpPr>
          <p:sp>
            <p:nvSpPr>
              <p:cNvPr id="53273" name="Freeform 25"/>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53274" name="Freeform 26"/>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nvGrpSpPr>
            <p:cNvPr id="53275" name="Group 27"/>
            <p:cNvGrpSpPr>
              <a:grpSpLocks/>
            </p:cNvGrpSpPr>
            <p:nvPr/>
          </p:nvGrpSpPr>
          <p:grpSpPr bwMode="auto">
            <a:xfrm flipV="1">
              <a:off x="2290" y="2725"/>
              <a:ext cx="1406" cy="313"/>
              <a:chOff x="2290" y="3030"/>
              <a:chExt cx="1832" cy="408"/>
            </a:xfrm>
          </p:grpSpPr>
          <p:sp>
            <p:nvSpPr>
              <p:cNvPr id="53276" name="Freeform 28"/>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53277" name="Freeform 29"/>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sp>
        <p:nvSpPr>
          <p:cNvPr id="53278" name="Oval 30"/>
          <p:cNvSpPr>
            <a:spLocks noChangeArrowheads="1"/>
          </p:cNvSpPr>
          <p:nvPr/>
        </p:nvSpPr>
        <p:spPr bwMode="gray">
          <a:xfrm>
            <a:off x="6514014" y="2753635"/>
            <a:ext cx="1730375" cy="1727200"/>
          </a:xfrm>
          <a:prstGeom prst="ellipse">
            <a:avLst/>
          </a:prstGeom>
          <a:gradFill rotWithShape="1">
            <a:gsLst>
              <a:gs pos="0">
                <a:srgbClr val="3399FF">
                  <a:gamma/>
                  <a:tint val="0"/>
                  <a:invGamma/>
                </a:srgbClr>
              </a:gs>
              <a:gs pos="50000">
                <a:srgbClr val="3399FF"/>
              </a:gs>
              <a:gs pos="100000">
                <a:srgbClr val="3399FF">
                  <a:gamma/>
                  <a:tint val="0"/>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3279" name="Oval 31"/>
          <p:cNvSpPr>
            <a:spLocks noChangeArrowheads="1"/>
          </p:cNvSpPr>
          <p:nvPr/>
        </p:nvSpPr>
        <p:spPr bwMode="gray">
          <a:xfrm>
            <a:off x="6337059" y="2606622"/>
            <a:ext cx="1924051" cy="1839912"/>
          </a:xfrm>
          <a:prstGeom prst="ellipse">
            <a:avLst/>
          </a:prstGeom>
          <a:gradFill rotWithShape="1">
            <a:gsLst>
              <a:gs pos="0">
                <a:srgbClr val="3399FF">
                  <a:alpha val="32001"/>
                </a:srgbClr>
              </a:gs>
              <a:gs pos="100000">
                <a:srgbClr val="3399FF">
                  <a:gamma/>
                  <a:shade val="0"/>
                  <a:invGamma/>
                  <a:alpha val="89999"/>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square" anchor="ctr">
            <a:spAutoFit/>
          </a:bodyPr>
          <a:lstStyle/>
          <a:p>
            <a:endParaRPr lang="en-US"/>
          </a:p>
        </p:txBody>
      </p:sp>
      <p:sp>
        <p:nvSpPr>
          <p:cNvPr id="53280" name="Oval 32"/>
          <p:cNvSpPr>
            <a:spLocks noChangeArrowheads="1"/>
          </p:cNvSpPr>
          <p:nvPr/>
        </p:nvSpPr>
        <p:spPr bwMode="gray">
          <a:xfrm>
            <a:off x="6578863" y="2828734"/>
            <a:ext cx="1501775" cy="1500188"/>
          </a:xfrm>
          <a:prstGeom prst="ellipse">
            <a:avLst/>
          </a:prstGeom>
          <a:gradFill rotWithShape="1">
            <a:gsLst>
              <a:gs pos="0">
                <a:srgbClr val="3399FF">
                  <a:gamma/>
                  <a:shade val="54118"/>
                  <a:invGamma/>
                </a:srgbClr>
              </a:gs>
              <a:gs pos="50000">
                <a:srgbClr val="3399FF"/>
              </a:gs>
              <a:gs pos="100000">
                <a:srgbClr val="3399FF">
                  <a:gamma/>
                  <a:shade val="54118"/>
                  <a:invGamma/>
                </a:srgb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3281" name="Oval 33"/>
          <p:cNvSpPr>
            <a:spLocks noChangeArrowheads="1"/>
          </p:cNvSpPr>
          <p:nvPr/>
        </p:nvSpPr>
        <p:spPr bwMode="gray">
          <a:xfrm>
            <a:off x="6425354" y="2771720"/>
            <a:ext cx="1591696" cy="1531936"/>
          </a:xfrm>
          <a:prstGeom prst="ellipse">
            <a:avLst/>
          </a:prstGeom>
          <a:gradFill rotWithShape="1">
            <a:gsLst>
              <a:gs pos="0">
                <a:srgbClr val="3399FF">
                  <a:gamma/>
                  <a:shade val="63529"/>
                  <a:invGamma/>
                </a:srgbClr>
              </a:gs>
              <a:gs pos="100000">
                <a:srgbClr val="3399FF">
                  <a:alpha val="0"/>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square" anchor="ctr">
            <a:spAutoFit/>
          </a:bodyPr>
          <a:lstStyle/>
          <a:p>
            <a:endParaRPr lang="en-US"/>
          </a:p>
        </p:txBody>
      </p:sp>
      <p:sp>
        <p:nvSpPr>
          <p:cNvPr id="53282" name="Oval 34"/>
          <p:cNvSpPr>
            <a:spLocks noChangeArrowheads="1"/>
          </p:cNvSpPr>
          <p:nvPr/>
        </p:nvSpPr>
        <p:spPr bwMode="gray">
          <a:xfrm>
            <a:off x="6611420" y="2863410"/>
            <a:ext cx="1352550" cy="1349375"/>
          </a:xfrm>
          <a:prstGeom prst="ellipse">
            <a:avLst/>
          </a:prstGeom>
          <a:solidFill>
            <a:srgbClr val="000000"/>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53283" name="Group 35"/>
          <p:cNvGrpSpPr>
            <a:grpSpLocks/>
          </p:cNvGrpSpPr>
          <p:nvPr/>
        </p:nvGrpSpPr>
        <p:grpSpPr bwMode="auto">
          <a:xfrm>
            <a:off x="6442075" y="2771720"/>
            <a:ext cx="1713654" cy="1428751"/>
            <a:chOff x="4166" y="1706"/>
            <a:chExt cx="1252" cy="1252"/>
          </a:xfrm>
        </p:grpSpPr>
        <p:sp>
          <p:nvSpPr>
            <p:cNvPr id="53284" name="Oval 36"/>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5" name="Oval 37"/>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6" name="Oval 38"/>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7" name="Oval 39"/>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grpSp>
      <p:sp>
        <p:nvSpPr>
          <p:cNvPr id="53324" name="Text Box 76"/>
          <p:cNvSpPr txBox="1">
            <a:spLocks noChangeArrowheads="1"/>
          </p:cNvSpPr>
          <p:nvPr/>
        </p:nvSpPr>
        <p:spPr bwMode="gray">
          <a:xfrm rot="3925970">
            <a:off x="896938" y="4073525"/>
            <a:ext cx="1355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000" b="1">
                <a:solidFill>
                  <a:schemeClr val="bg1"/>
                </a:solidFill>
              </a:rPr>
              <a:t>Your Text</a:t>
            </a:r>
          </a:p>
        </p:txBody>
      </p:sp>
      <p:sp>
        <p:nvSpPr>
          <p:cNvPr id="53330" name="Text Box 82"/>
          <p:cNvSpPr txBox="1">
            <a:spLocks noChangeArrowheads="1"/>
          </p:cNvSpPr>
          <p:nvPr/>
        </p:nvSpPr>
        <p:spPr bwMode="gray">
          <a:xfrm>
            <a:off x="661201" y="2696313"/>
            <a:ext cx="561879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rtl="1"/>
            <a:endParaRPr lang="fa-IR" b="1" dirty="0">
              <a:effectLst>
                <a:outerShdw blurRad="38100" dist="38100" dir="2700000" algn="tl">
                  <a:srgbClr val="000000">
                    <a:alpha val="43137"/>
                  </a:srgbClr>
                </a:outerShdw>
              </a:effectLst>
              <a:cs typeface="B Nazanin" pitchFamily="2" charset="-78"/>
            </a:endParaRPr>
          </a:p>
          <a:p>
            <a:pPr algn="ctr" rtl="1"/>
            <a:endParaRPr lang="en-US" b="1" dirty="0">
              <a:effectLst>
                <a:outerShdw blurRad="38100" dist="38100" dir="2700000" algn="tl">
                  <a:srgbClr val="000000">
                    <a:alpha val="43137"/>
                  </a:srgbClr>
                </a:outerShdw>
              </a:effectLst>
              <a:cs typeface="B Nazanin" pitchFamily="2" charset="-78"/>
            </a:endParaRPr>
          </a:p>
        </p:txBody>
      </p:sp>
      <p:sp>
        <p:nvSpPr>
          <p:cNvPr id="2" name="Rectangle 1"/>
          <p:cNvSpPr/>
          <p:nvPr/>
        </p:nvSpPr>
        <p:spPr>
          <a:xfrm>
            <a:off x="6224347" y="3270834"/>
            <a:ext cx="2271122" cy="369332"/>
          </a:xfrm>
          <a:prstGeom prst="rect">
            <a:avLst/>
          </a:prstGeom>
        </p:spPr>
        <p:txBody>
          <a:bodyPr wrap="square">
            <a:spAutoFit/>
          </a:bodyPr>
          <a:lstStyle/>
          <a:p>
            <a:pPr algn="ctr"/>
            <a:r>
              <a:rPr lang="fa-IR" b="1" dirty="0">
                <a:effectLst>
                  <a:outerShdw blurRad="38100" dist="38100" dir="2700000" algn="tl">
                    <a:srgbClr val="000000">
                      <a:alpha val="43137"/>
                    </a:srgbClr>
                  </a:outerShdw>
                </a:effectLst>
                <a:cs typeface="B Nazanin" pitchFamily="2" charset="-78"/>
              </a:rPr>
              <a:t>مزایا</a:t>
            </a:r>
            <a:endParaRPr lang="en-US" b="1" dirty="0">
              <a:effectLst>
                <a:outerShdw blurRad="38100" dist="38100" dir="2700000" algn="tl">
                  <a:srgbClr val="000000">
                    <a:alpha val="43137"/>
                  </a:srgbClr>
                </a:outerShdw>
              </a:effectLst>
              <a:cs typeface="B Nazanin" pitchFamily="2" charset="-78"/>
            </a:endParaRPr>
          </a:p>
        </p:txBody>
      </p:sp>
      <p:pic>
        <p:nvPicPr>
          <p:cNvPr id="92" name="Picture 91"/>
          <p:cNvPicPr>
            <a:picLocks noChangeAspect="1"/>
          </p:cNvPicPr>
          <p:nvPr/>
        </p:nvPicPr>
        <p:blipFill>
          <a:blip r:embed="rId2"/>
          <a:stretch>
            <a:fillRect/>
          </a:stretch>
        </p:blipFill>
        <p:spPr>
          <a:xfrm>
            <a:off x="8172450" y="72746"/>
            <a:ext cx="914479" cy="1024217"/>
          </a:xfrm>
          <a:prstGeom prst="rect">
            <a:avLst/>
          </a:prstGeom>
        </p:spPr>
      </p:pic>
      <p:grpSp>
        <p:nvGrpSpPr>
          <p:cNvPr id="26" name="Group 23"/>
          <p:cNvGrpSpPr>
            <a:grpSpLocks/>
          </p:cNvGrpSpPr>
          <p:nvPr/>
        </p:nvGrpSpPr>
        <p:grpSpPr bwMode="auto">
          <a:xfrm rot="10800000">
            <a:off x="497450" y="4303656"/>
            <a:ext cx="5726896" cy="993864"/>
            <a:chOff x="2290" y="2711"/>
            <a:chExt cx="1832" cy="727"/>
          </a:xfrm>
        </p:grpSpPr>
        <p:grpSp>
          <p:nvGrpSpPr>
            <p:cNvPr id="27" name="Group 24"/>
            <p:cNvGrpSpPr>
              <a:grpSpLocks/>
            </p:cNvGrpSpPr>
            <p:nvPr/>
          </p:nvGrpSpPr>
          <p:grpSpPr bwMode="auto">
            <a:xfrm>
              <a:off x="2290" y="3030"/>
              <a:ext cx="1832" cy="408"/>
              <a:chOff x="2290" y="3030"/>
              <a:chExt cx="1832" cy="408"/>
            </a:xfrm>
          </p:grpSpPr>
          <p:sp>
            <p:nvSpPr>
              <p:cNvPr id="31" name="Freeform 25"/>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32" name="Freeform 26"/>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nvGrpSpPr>
            <p:cNvPr id="28" name="Group 27"/>
            <p:cNvGrpSpPr>
              <a:grpSpLocks/>
            </p:cNvGrpSpPr>
            <p:nvPr/>
          </p:nvGrpSpPr>
          <p:grpSpPr bwMode="auto">
            <a:xfrm flipV="1">
              <a:off x="2305" y="2711"/>
              <a:ext cx="1406" cy="313"/>
              <a:chOff x="2309" y="3048"/>
              <a:chExt cx="1832" cy="408"/>
            </a:xfrm>
          </p:grpSpPr>
          <p:sp>
            <p:nvSpPr>
              <p:cNvPr id="29" name="Freeform 28"/>
              <p:cNvSpPr>
                <a:spLocks/>
              </p:cNvSpPr>
              <p:nvPr/>
            </p:nvSpPr>
            <p:spPr bwMode="gray">
              <a:xfrm>
                <a:off x="2309" y="3048"/>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dirty="0"/>
              </a:p>
            </p:txBody>
          </p:sp>
          <p:sp>
            <p:nvSpPr>
              <p:cNvPr id="30" name="Freeform 29"/>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sp>
        <p:nvSpPr>
          <p:cNvPr id="6" name="Rectangle 5"/>
          <p:cNvSpPr/>
          <p:nvPr/>
        </p:nvSpPr>
        <p:spPr>
          <a:xfrm>
            <a:off x="1586173" y="3240317"/>
            <a:ext cx="4572000" cy="646331"/>
          </a:xfrm>
          <a:prstGeom prst="rect">
            <a:avLst/>
          </a:prstGeom>
        </p:spPr>
        <p:txBody>
          <a:bodyPr>
            <a:spAutoFit/>
          </a:bodyPr>
          <a:lstStyle/>
          <a:p>
            <a:pPr lvl="0" algn="r" rtl="1"/>
            <a:r>
              <a:rPr lang="ar-SA" b="1" dirty="0">
                <a:cs typeface="B Nazanin" panose="00000400000000000000" pitchFamily="2" charset="-78"/>
              </a:rPr>
              <a:t>هزینه پرداخت چه از طریق اعتبار اسنادی و چه حواله با</a:t>
            </a:r>
            <a:r>
              <a:rPr lang="fa-IR" b="1" dirty="0">
                <a:cs typeface="B Nazanin" panose="00000400000000000000" pitchFamily="2" charset="-78"/>
              </a:rPr>
              <a:t>ن</a:t>
            </a:r>
            <a:r>
              <a:rPr lang="ar-SA" b="1" dirty="0">
                <a:cs typeface="B Nazanin" panose="00000400000000000000" pitchFamily="2" charset="-78"/>
              </a:rPr>
              <a:t>کی به میزان بسیار زیادی کاهش می یابد.</a:t>
            </a:r>
            <a:endParaRPr lang="en-US" b="1" dirty="0">
              <a:cs typeface="B Nazanin" panose="00000400000000000000" pitchFamily="2" charset="-78"/>
            </a:endParaRPr>
          </a:p>
        </p:txBody>
      </p:sp>
      <p:sp>
        <p:nvSpPr>
          <p:cNvPr id="7" name="Rectangle 6"/>
          <p:cNvSpPr/>
          <p:nvPr/>
        </p:nvSpPr>
        <p:spPr>
          <a:xfrm>
            <a:off x="1371600" y="4303656"/>
            <a:ext cx="4572000" cy="646331"/>
          </a:xfrm>
          <a:prstGeom prst="rect">
            <a:avLst/>
          </a:prstGeom>
        </p:spPr>
        <p:txBody>
          <a:bodyPr>
            <a:spAutoFit/>
          </a:bodyPr>
          <a:lstStyle/>
          <a:p>
            <a:pPr lvl="0" algn="r" rtl="1"/>
            <a:r>
              <a:rPr lang="ar-SA" b="1" dirty="0">
                <a:cs typeface="B Nazanin" panose="00000400000000000000" pitchFamily="2" charset="-78"/>
              </a:rPr>
              <a:t>مسیر پرداخت امن بوده و نگرانی بابت عدم دریافت وجه توسط ذینفع وجود ندارد</a:t>
            </a:r>
            <a:r>
              <a:rPr lang="ar-SA" dirty="0"/>
              <a:t>.</a:t>
            </a:r>
            <a:endParaRPr lang="en-US" dirty="0"/>
          </a:p>
        </p:txBody>
      </p:sp>
      <p:grpSp>
        <p:nvGrpSpPr>
          <p:cNvPr id="36" name="Group 23"/>
          <p:cNvGrpSpPr>
            <a:grpSpLocks/>
          </p:cNvGrpSpPr>
          <p:nvPr/>
        </p:nvGrpSpPr>
        <p:grpSpPr bwMode="auto">
          <a:xfrm rot="10800000">
            <a:off x="450559" y="1858480"/>
            <a:ext cx="5726896" cy="993864"/>
            <a:chOff x="2290" y="2711"/>
            <a:chExt cx="1832" cy="727"/>
          </a:xfrm>
        </p:grpSpPr>
        <p:grpSp>
          <p:nvGrpSpPr>
            <p:cNvPr id="37" name="Group 24"/>
            <p:cNvGrpSpPr>
              <a:grpSpLocks/>
            </p:cNvGrpSpPr>
            <p:nvPr/>
          </p:nvGrpSpPr>
          <p:grpSpPr bwMode="auto">
            <a:xfrm>
              <a:off x="2290" y="3030"/>
              <a:ext cx="1832" cy="408"/>
              <a:chOff x="2290" y="3030"/>
              <a:chExt cx="1832" cy="408"/>
            </a:xfrm>
          </p:grpSpPr>
          <p:sp>
            <p:nvSpPr>
              <p:cNvPr id="41" name="Freeform 25"/>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42" name="Freeform 26"/>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nvGrpSpPr>
            <p:cNvPr id="38" name="Group 37"/>
            <p:cNvGrpSpPr>
              <a:grpSpLocks/>
            </p:cNvGrpSpPr>
            <p:nvPr/>
          </p:nvGrpSpPr>
          <p:grpSpPr bwMode="auto">
            <a:xfrm flipV="1">
              <a:off x="2305" y="2711"/>
              <a:ext cx="1406" cy="313"/>
              <a:chOff x="2309" y="3048"/>
              <a:chExt cx="1832" cy="408"/>
            </a:xfrm>
          </p:grpSpPr>
          <p:sp>
            <p:nvSpPr>
              <p:cNvPr id="39" name="Freeform 38"/>
              <p:cNvSpPr>
                <a:spLocks/>
              </p:cNvSpPr>
              <p:nvPr/>
            </p:nvSpPr>
            <p:spPr bwMode="gray">
              <a:xfrm>
                <a:off x="2309" y="3048"/>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dirty="0"/>
              </a:p>
            </p:txBody>
          </p:sp>
          <p:sp>
            <p:nvSpPr>
              <p:cNvPr id="40" name="Freeform 39"/>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sp>
        <p:nvSpPr>
          <p:cNvPr id="8" name="Rectangle 7"/>
          <p:cNvSpPr/>
          <p:nvPr/>
        </p:nvSpPr>
        <p:spPr>
          <a:xfrm>
            <a:off x="1908328" y="1952698"/>
            <a:ext cx="4084773" cy="369332"/>
          </a:xfrm>
          <a:prstGeom prst="rect">
            <a:avLst/>
          </a:prstGeom>
        </p:spPr>
        <p:txBody>
          <a:bodyPr wrap="none">
            <a:spAutoFit/>
          </a:bodyPr>
          <a:lstStyle/>
          <a:p>
            <a:pPr lvl="0" rtl="1"/>
            <a:r>
              <a:rPr lang="ar-SA" b="1" dirty="0">
                <a:cs typeface="B Nazanin" panose="00000400000000000000" pitchFamily="2" charset="-78"/>
              </a:rPr>
              <a:t>پرداخت در سریع ترین زمان ممکن انجام می شود.</a:t>
            </a:r>
            <a:endParaRPr lang="en-US" b="1" dirty="0">
              <a:cs typeface="B Nazanin" panose="00000400000000000000" pitchFamily="2" charset="-78"/>
            </a:endParaRPr>
          </a:p>
        </p:txBody>
      </p:sp>
    </p:spTree>
    <p:extLst>
      <p:ext uri="{BB962C8B-B14F-4D97-AF65-F5344CB8AC3E}">
        <p14:creationId xmlns:p14="http://schemas.microsoft.com/office/powerpoint/2010/main" val="19088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ChangeArrowheads="1"/>
          </p:cNvSpPr>
          <p:nvPr/>
        </p:nvSpPr>
        <p:spPr bwMode="gray">
          <a:xfrm>
            <a:off x="88660" y="3362272"/>
            <a:ext cx="9055340" cy="67811"/>
          </a:xfrm>
          <a:prstGeom prst="rect">
            <a:avLst/>
          </a:prstGeom>
          <a:gradFill rotWithShape="1">
            <a:gsLst>
              <a:gs pos="0">
                <a:srgbClr val="808080"/>
              </a:gs>
              <a:gs pos="100000">
                <a:srgbClr val="808080">
                  <a:gamma/>
                  <a:tint val="15294"/>
                  <a:invGamma/>
                </a:srgbClr>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dirty="0"/>
          </a:p>
        </p:txBody>
      </p:sp>
      <p:grpSp>
        <p:nvGrpSpPr>
          <p:cNvPr id="53271" name="Group 23"/>
          <p:cNvGrpSpPr>
            <a:grpSpLocks/>
          </p:cNvGrpSpPr>
          <p:nvPr/>
        </p:nvGrpSpPr>
        <p:grpSpPr bwMode="auto">
          <a:xfrm rot="10800000">
            <a:off x="610163" y="3640166"/>
            <a:ext cx="5726896" cy="974725"/>
            <a:chOff x="2290" y="2725"/>
            <a:chExt cx="1832" cy="713"/>
          </a:xfrm>
        </p:grpSpPr>
        <p:grpSp>
          <p:nvGrpSpPr>
            <p:cNvPr id="53272" name="Group 24"/>
            <p:cNvGrpSpPr>
              <a:grpSpLocks/>
            </p:cNvGrpSpPr>
            <p:nvPr/>
          </p:nvGrpSpPr>
          <p:grpSpPr bwMode="auto">
            <a:xfrm>
              <a:off x="2290" y="3030"/>
              <a:ext cx="1832" cy="408"/>
              <a:chOff x="2290" y="3030"/>
              <a:chExt cx="1832" cy="408"/>
            </a:xfrm>
          </p:grpSpPr>
          <p:sp>
            <p:nvSpPr>
              <p:cNvPr id="53273" name="Freeform 25"/>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53274" name="Freeform 26"/>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nvGrpSpPr>
            <p:cNvPr id="53275" name="Group 27"/>
            <p:cNvGrpSpPr>
              <a:grpSpLocks/>
            </p:cNvGrpSpPr>
            <p:nvPr/>
          </p:nvGrpSpPr>
          <p:grpSpPr bwMode="auto">
            <a:xfrm flipV="1">
              <a:off x="2290" y="2725"/>
              <a:ext cx="1406" cy="313"/>
              <a:chOff x="2290" y="3030"/>
              <a:chExt cx="1832" cy="408"/>
            </a:xfrm>
          </p:grpSpPr>
          <p:sp>
            <p:nvSpPr>
              <p:cNvPr id="53276" name="Freeform 28"/>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53277" name="Freeform 29"/>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sp>
        <p:nvSpPr>
          <p:cNvPr id="53278" name="Oval 30"/>
          <p:cNvSpPr>
            <a:spLocks noChangeArrowheads="1"/>
          </p:cNvSpPr>
          <p:nvPr/>
        </p:nvSpPr>
        <p:spPr bwMode="gray">
          <a:xfrm>
            <a:off x="6514014" y="2753635"/>
            <a:ext cx="1730375" cy="1727200"/>
          </a:xfrm>
          <a:prstGeom prst="ellipse">
            <a:avLst/>
          </a:prstGeom>
          <a:gradFill rotWithShape="1">
            <a:gsLst>
              <a:gs pos="0">
                <a:srgbClr val="3399FF">
                  <a:gamma/>
                  <a:tint val="0"/>
                  <a:invGamma/>
                </a:srgbClr>
              </a:gs>
              <a:gs pos="50000">
                <a:srgbClr val="3399FF"/>
              </a:gs>
              <a:gs pos="100000">
                <a:srgbClr val="3399FF">
                  <a:gamma/>
                  <a:tint val="0"/>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3279" name="Oval 31"/>
          <p:cNvSpPr>
            <a:spLocks noChangeArrowheads="1"/>
          </p:cNvSpPr>
          <p:nvPr/>
        </p:nvSpPr>
        <p:spPr bwMode="gray">
          <a:xfrm>
            <a:off x="6337059" y="2606622"/>
            <a:ext cx="1924051" cy="1839912"/>
          </a:xfrm>
          <a:prstGeom prst="ellipse">
            <a:avLst/>
          </a:prstGeom>
          <a:gradFill rotWithShape="1">
            <a:gsLst>
              <a:gs pos="0">
                <a:srgbClr val="3399FF">
                  <a:alpha val="32001"/>
                </a:srgbClr>
              </a:gs>
              <a:gs pos="100000">
                <a:srgbClr val="3399FF">
                  <a:gamma/>
                  <a:shade val="0"/>
                  <a:invGamma/>
                  <a:alpha val="89999"/>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square" anchor="ctr">
            <a:spAutoFit/>
          </a:bodyPr>
          <a:lstStyle/>
          <a:p>
            <a:endParaRPr lang="en-US"/>
          </a:p>
        </p:txBody>
      </p:sp>
      <p:sp>
        <p:nvSpPr>
          <p:cNvPr id="53280" name="Oval 32"/>
          <p:cNvSpPr>
            <a:spLocks noChangeArrowheads="1"/>
          </p:cNvSpPr>
          <p:nvPr/>
        </p:nvSpPr>
        <p:spPr bwMode="gray">
          <a:xfrm>
            <a:off x="6578863" y="2828734"/>
            <a:ext cx="1501775" cy="1500188"/>
          </a:xfrm>
          <a:prstGeom prst="ellipse">
            <a:avLst/>
          </a:prstGeom>
          <a:gradFill rotWithShape="1">
            <a:gsLst>
              <a:gs pos="0">
                <a:srgbClr val="3399FF">
                  <a:gamma/>
                  <a:shade val="54118"/>
                  <a:invGamma/>
                </a:srgbClr>
              </a:gs>
              <a:gs pos="50000">
                <a:srgbClr val="3399FF"/>
              </a:gs>
              <a:gs pos="100000">
                <a:srgbClr val="3399FF">
                  <a:gamma/>
                  <a:shade val="54118"/>
                  <a:invGamma/>
                </a:srgb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3281" name="Oval 33"/>
          <p:cNvSpPr>
            <a:spLocks noChangeArrowheads="1"/>
          </p:cNvSpPr>
          <p:nvPr/>
        </p:nvSpPr>
        <p:spPr bwMode="gray">
          <a:xfrm>
            <a:off x="6425354" y="2771720"/>
            <a:ext cx="1591696" cy="1531936"/>
          </a:xfrm>
          <a:prstGeom prst="ellipse">
            <a:avLst/>
          </a:prstGeom>
          <a:gradFill rotWithShape="1">
            <a:gsLst>
              <a:gs pos="0">
                <a:srgbClr val="3399FF">
                  <a:gamma/>
                  <a:shade val="63529"/>
                  <a:invGamma/>
                </a:srgbClr>
              </a:gs>
              <a:gs pos="100000">
                <a:srgbClr val="3399FF">
                  <a:alpha val="0"/>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square" anchor="ctr">
            <a:spAutoFit/>
          </a:bodyPr>
          <a:lstStyle/>
          <a:p>
            <a:endParaRPr lang="en-US"/>
          </a:p>
        </p:txBody>
      </p:sp>
      <p:sp>
        <p:nvSpPr>
          <p:cNvPr id="53282" name="Oval 34"/>
          <p:cNvSpPr>
            <a:spLocks noChangeArrowheads="1"/>
          </p:cNvSpPr>
          <p:nvPr/>
        </p:nvSpPr>
        <p:spPr bwMode="gray">
          <a:xfrm>
            <a:off x="6611420" y="2863410"/>
            <a:ext cx="1352550" cy="1349375"/>
          </a:xfrm>
          <a:prstGeom prst="ellipse">
            <a:avLst/>
          </a:prstGeom>
          <a:solidFill>
            <a:srgbClr val="000000"/>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53283" name="Group 35"/>
          <p:cNvGrpSpPr>
            <a:grpSpLocks/>
          </p:cNvGrpSpPr>
          <p:nvPr/>
        </p:nvGrpSpPr>
        <p:grpSpPr bwMode="auto">
          <a:xfrm>
            <a:off x="6442075" y="2771720"/>
            <a:ext cx="1713654" cy="1428751"/>
            <a:chOff x="4166" y="1706"/>
            <a:chExt cx="1252" cy="1252"/>
          </a:xfrm>
        </p:grpSpPr>
        <p:sp>
          <p:nvSpPr>
            <p:cNvPr id="53284" name="Oval 36"/>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5" name="Oval 37"/>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6" name="Oval 38"/>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sp>
          <p:nvSpPr>
            <p:cNvPr id="53287" name="Oval 39"/>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sz="2400" b="1"/>
            </a:p>
          </p:txBody>
        </p:sp>
      </p:grpSp>
      <p:sp>
        <p:nvSpPr>
          <p:cNvPr id="53324" name="Text Box 76"/>
          <p:cNvSpPr txBox="1">
            <a:spLocks noChangeArrowheads="1"/>
          </p:cNvSpPr>
          <p:nvPr/>
        </p:nvSpPr>
        <p:spPr bwMode="gray">
          <a:xfrm rot="3925970">
            <a:off x="896938" y="4073525"/>
            <a:ext cx="1355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en-US" sz="2000" b="1">
                <a:solidFill>
                  <a:schemeClr val="bg1"/>
                </a:solidFill>
              </a:rPr>
              <a:t>Your Text</a:t>
            </a:r>
          </a:p>
        </p:txBody>
      </p:sp>
      <p:sp>
        <p:nvSpPr>
          <p:cNvPr id="53330" name="Text Box 82"/>
          <p:cNvSpPr txBox="1">
            <a:spLocks noChangeArrowheads="1"/>
          </p:cNvSpPr>
          <p:nvPr/>
        </p:nvSpPr>
        <p:spPr bwMode="gray">
          <a:xfrm>
            <a:off x="806559" y="3533945"/>
            <a:ext cx="561879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rtl="1"/>
            <a:endParaRPr lang="fa-IR" b="1" dirty="0">
              <a:effectLst>
                <a:outerShdw blurRad="38100" dist="38100" dir="2700000" algn="tl">
                  <a:srgbClr val="000000">
                    <a:alpha val="43137"/>
                  </a:srgbClr>
                </a:outerShdw>
              </a:effectLst>
              <a:cs typeface="B Nazanin" pitchFamily="2" charset="-78"/>
            </a:endParaRPr>
          </a:p>
          <a:p>
            <a:pPr lvl="0" algn="r" rtl="1"/>
            <a:r>
              <a:rPr lang="ar-SA" b="1" dirty="0">
                <a:cs typeface="B Nazanin" panose="00000400000000000000" pitchFamily="2" charset="-78"/>
              </a:rPr>
              <a:t>امتناع برخی از فروشندگان روسی از فروش کالا به شکل مستقیم به خریداران ایرانی که باعث افزایش هزینه واردات و بعضا به سرانجام نرسیدن معاملات می شود.</a:t>
            </a:r>
            <a:endParaRPr lang="en-US" b="1" dirty="0">
              <a:cs typeface="B Nazanin" panose="00000400000000000000" pitchFamily="2" charset="-78"/>
            </a:endParaRPr>
          </a:p>
        </p:txBody>
      </p:sp>
      <p:sp>
        <p:nvSpPr>
          <p:cNvPr id="2" name="Rectangle 1"/>
          <p:cNvSpPr/>
          <p:nvPr/>
        </p:nvSpPr>
        <p:spPr>
          <a:xfrm>
            <a:off x="6224347" y="3270834"/>
            <a:ext cx="2271122" cy="369332"/>
          </a:xfrm>
          <a:prstGeom prst="rect">
            <a:avLst/>
          </a:prstGeom>
        </p:spPr>
        <p:txBody>
          <a:bodyPr wrap="square">
            <a:spAutoFit/>
          </a:bodyPr>
          <a:lstStyle/>
          <a:p>
            <a:pPr algn="ctr"/>
            <a:r>
              <a:rPr lang="fa-IR" b="1" dirty="0">
                <a:effectLst>
                  <a:outerShdw blurRad="38100" dist="38100" dir="2700000" algn="tl">
                    <a:srgbClr val="000000">
                      <a:alpha val="43137"/>
                    </a:srgbClr>
                  </a:outerShdw>
                </a:effectLst>
                <a:cs typeface="B Nazanin" pitchFamily="2" charset="-78"/>
              </a:rPr>
              <a:t>موانع و مشکلات</a:t>
            </a:r>
            <a:endParaRPr lang="en-US" b="1" dirty="0">
              <a:effectLst>
                <a:outerShdw blurRad="38100" dist="38100" dir="2700000" algn="tl">
                  <a:srgbClr val="000000">
                    <a:alpha val="43137"/>
                  </a:srgbClr>
                </a:outerShdw>
              </a:effectLst>
              <a:cs typeface="B Nazanin" pitchFamily="2" charset="-78"/>
            </a:endParaRPr>
          </a:p>
        </p:txBody>
      </p:sp>
      <p:pic>
        <p:nvPicPr>
          <p:cNvPr id="92" name="Picture 91"/>
          <p:cNvPicPr>
            <a:picLocks noChangeAspect="1"/>
          </p:cNvPicPr>
          <p:nvPr/>
        </p:nvPicPr>
        <p:blipFill>
          <a:blip r:embed="rId2"/>
          <a:stretch>
            <a:fillRect/>
          </a:stretch>
        </p:blipFill>
        <p:spPr>
          <a:xfrm>
            <a:off x="8172450" y="72746"/>
            <a:ext cx="914479" cy="1024217"/>
          </a:xfrm>
          <a:prstGeom prst="rect">
            <a:avLst/>
          </a:prstGeom>
        </p:spPr>
      </p:pic>
      <p:grpSp>
        <p:nvGrpSpPr>
          <p:cNvPr id="79" name="Group 23"/>
          <p:cNvGrpSpPr>
            <a:grpSpLocks/>
          </p:cNvGrpSpPr>
          <p:nvPr/>
        </p:nvGrpSpPr>
        <p:grpSpPr bwMode="auto">
          <a:xfrm rot="10800000">
            <a:off x="715179" y="2206607"/>
            <a:ext cx="5726896" cy="993864"/>
            <a:chOff x="2290" y="2711"/>
            <a:chExt cx="1832" cy="727"/>
          </a:xfrm>
        </p:grpSpPr>
        <p:grpSp>
          <p:nvGrpSpPr>
            <p:cNvPr id="80" name="Group 24"/>
            <p:cNvGrpSpPr>
              <a:grpSpLocks/>
            </p:cNvGrpSpPr>
            <p:nvPr/>
          </p:nvGrpSpPr>
          <p:grpSpPr bwMode="auto">
            <a:xfrm>
              <a:off x="2290" y="3030"/>
              <a:ext cx="1832" cy="408"/>
              <a:chOff x="2290" y="3030"/>
              <a:chExt cx="1832" cy="408"/>
            </a:xfrm>
          </p:grpSpPr>
          <p:sp>
            <p:nvSpPr>
              <p:cNvPr id="84" name="Freeform 25"/>
              <p:cNvSpPr>
                <a:spLocks/>
              </p:cNvSpPr>
              <p:nvPr/>
            </p:nvSpPr>
            <p:spPr bwMode="gray">
              <a:xfrm>
                <a:off x="2290" y="3030"/>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sp>
            <p:nvSpPr>
              <p:cNvPr id="85" name="Freeform 26"/>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nvGrpSpPr>
            <p:cNvPr id="81" name="Group 80"/>
            <p:cNvGrpSpPr>
              <a:grpSpLocks/>
            </p:cNvGrpSpPr>
            <p:nvPr/>
          </p:nvGrpSpPr>
          <p:grpSpPr bwMode="auto">
            <a:xfrm flipV="1">
              <a:off x="2305" y="2711"/>
              <a:ext cx="1406" cy="313"/>
              <a:chOff x="2309" y="3048"/>
              <a:chExt cx="1832" cy="408"/>
            </a:xfrm>
          </p:grpSpPr>
          <p:sp>
            <p:nvSpPr>
              <p:cNvPr id="82" name="Freeform 81"/>
              <p:cNvSpPr>
                <a:spLocks/>
              </p:cNvSpPr>
              <p:nvPr/>
            </p:nvSpPr>
            <p:spPr bwMode="gray">
              <a:xfrm>
                <a:off x="2309" y="3048"/>
                <a:ext cx="1832" cy="408"/>
              </a:xfrm>
              <a:custGeom>
                <a:avLst/>
                <a:gdLst>
                  <a:gd name="T0" fmla="*/ 1832 w 1832"/>
                  <a:gd name="T1" fmla="*/ 32 h 408"/>
                  <a:gd name="T2" fmla="*/ 1830 w 1832"/>
                  <a:gd name="T3" fmla="*/ 66 h 408"/>
                  <a:gd name="T4" fmla="*/ 1814 w 1832"/>
                  <a:gd name="T5" fmla="*/ 128 h 408"/>
                  <a:gd name="T6" fmla="*/ 1788 w 1832"/>
                  <a:gd name="T7" fmla="*/ 188 h 408"/>
                  <a:gd name="T8" fmla="*/ 1754 w 1832"/>
                  <a:gd name="T9" fmla="*/ 240 h 408"/>
                  <a:gd name="T10" fmla="*/ 1712 w 1832"/>
                  <a:gd name="T11" fmla="*/ 288 h 408"/>
                  <a:gd name="T12" fmla="*/ 1664 w 1832"/>
                  <a:gd name="T13" fmla="*/ 330 h 408"/>
                  <a:gd name="T14" fmla="*/ 1610 w 1832"/>
                  <a:gd name="T15" fmla="*/ 362 h 408"/>
                  <a:gd name="T16" fmla="*/ 1550 w 1832"/>
                  <a:gd name="T17" fmla="*/ 388 h 408"/>
                  <a:gd name="T18" fmla="*/ 1486 w 1832"/>
                  <a:gd name="T19" fmla="*/ 402 h 408"/>
                  <a:gd name="T20" fmla="*/ 1418 w 1832"/>
                  <a:gd name="T21" fmla="*/ 408 h 408"/>
                  <a:gd name="T22" fmla="*/ 0 w 1832"/>
                  <a:gd name="T23" fmla="*/ 408 h 408"/>
                  <a:gd name="T24" fmla="*/ 0 w 1832"/>
                  <a:gd name="T25" fmla="*/ 0 h 408"/>
                  <a:gd name="T26" fmla="*/ 1832 w 1832"/>
                  <a:gd name="T27" fmla="*/ 0 h 408"/>
                  <a:gd name="T28" fmla="*/ 1832 w 1832"/>
                  <a:gd name="T29" fmla="*/ 32 h 408"/>
                  <a:gd name="T30" fmla="*/ 1832 w 1832"/>
                  <a:gd name="T31" fmla="*/ 32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2" h="408">
                    <a:moveTo>
                      <a:pt x="1832" y="32"/>
                    </a:moveTo>
                    <a:lnTo>
                      <a:pt x="1830" y="66"/>
                    </a:lnTo>
                    <a:lnTo>
                      <a:pt x="1814" y="128"/>
                    </a:lnTo>
                    <a:lnTo>
                      <a:pt x="1788" y="188"/>
                    </a:lnTo>
                    <a:lnTo>
                      <a:pt x="1754" y="240"/>
                    </a:lnTo>
                    <a:lnTo>
                      <a:pt x="1712" y="288"/>
                    </a:lnTo>
                    <a:lnTo>
                      <a:pt x="1664" y="330"/>
                    </a:lnTo>
                    <a:lnTo>
                      <a:pt x="1610" y="362"/>
                    </a:lnTo>
                    <a:lnTo>
                      <a:pt x="1550" y="388"/>
                    </a:lnTo>
                    <a:lnTo>
                      <a:pt x="1486" y="402"/>
                    </a:lnTo>
                    <a:lnTo>
                      <a:pt x="1418" y="408"/>
                    </a:lnTo>
                    <a:lnTo>
                      <a:pt x="0" y="408"/>
                    </a:lnTo>
                    <a:lnTo>
                      <a:pt x="0" y="0"/>
                    </a:lnTo>
                    <a:lnTo>
                      <a:pt x="1832" y="0"/>
                    </a:lnTo>
                    <a:lnTo>
                      <a:pt x="1832" y="32"/>
                    </a:lnTo>
                    <a:lnTo>
                      <a:pt x="1832" y="32"/>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dirty="0"/>
              </a:p>
            </p:txBody>
          </p:sp>
          <p:sp>
            <p:nvSpPr>
              <p:cNvPr id="83" name="Freeform 82"/>
              <p:cNvSpPr>
                <a:spLocks/>
              </p:cNvSpPr>
              <p:nvPr/>
            </p:nvSpPr>
            <p:spPr bwMode="gray">
              <a:xfrm>
                <a:off x="3810" y="3058"/>
                <a:ext cx="288" cy="334"/>
              </a:xfrm>
              <a:custGeom>
                <a:avLst/>
                <a:gdLst>
                  <a:gd name="T0" fmla="*/ 288 w 288"/>
                  <a:gd name="T1" fmla="*/ 0 h 334"/>
                  <a:gd name="T2" fmla="*/ 284 w 288"/>
                  <a:gd name="T3" fmla="*/ 52 h 334"/>
                  <a:gd name="T4" fmla="*/ 272 w 288"/>
                  <a:gd name="T5" fmla="*/ 98 h 334"/>
                  <a:gd name="T6" fmla="*/ 254 w 288"/>
                  <a:gd name="T7" fmla="*/ 140 h 334"/>
                  <a:gd name="T8" fmla="*/ 230 w 288"/>
                  <a:gd name="T9" fmla="*/ 176 h 334"/>
                  <a:gd name="T10" fmla="*/ 204 w 288"/>
                  <a:gd name="T11" fmla="*/ 208 h 334"/>
                  <a:gd name="T12" fmla="*/ 174 w 288"/>
                  <a:gd name="T13" fmla="*/ 238 h 334"/>
                  <a:gd name="T14" fmla="*/ 144 w 288"/>
                  <a:gd name="T15" fmla="*/ 262 h 334"/>
                  <a:gd name="T16" fmla="*/ 112 w 288"/>
                  <a:gd name="T17" fmla="*/ 282 h 334"/>
                  <a:gd name="T18" fmla="*/ 84 w 288"/>
                  <a:gd name="T19" fmla="*/ 298 h 334"/>
                  <a:gd name="T20" fmla="*/ 56 w 288"/>
                  <a:gd name="T21" fmla="*/ 312 h 334"/>
                  <a:gd name="T22" fmla="*/ 34 w 288"/>
                  <a:gd name="T23" fmla="*/ 322 h 334"/>
                  <a:gd name="T24" fmla="*/ 16 w 288"/>
                  <a:gd name="T25" fmla="*/ 328 h 334"/>
                  <a:gd name="T26" fmla="*/ 4 w 288"/>
                  <a:gd name="T27" fmla="*/ 332 h 334"/>
                  <a:gd name="T28" fmla="*/ 0 w 288"/>
                  <a:gd name="T29" fmla="*/ 334 h 334"/>
                  <a:gd name="T30" fmla="*/ 4 w 288"/>
                  <a:gd name="T31" fmla="*/ 332 h 334"/>
                  <a:gd name="T32" fmla="*/ 16 w 288"/>
                  <a:gd name="T33" fmla="*/ 326 h 334"/>
                  <a:gd name="T34" fmla="*/ 34 w 288"/>
                  <a:gd name="T35" fmla="*/ 318 h 334"/>
                  <a:gd name="T36" fmla="*/ 56 w 288"/>
                  <a:gd name="T37" fmla="*/ 304 h 334"/>
                  <a:gd name="T38" fmla="*/ 84 w 288"/>
                  <a:gd name="T39" fmla="*/ 288 h 334"/>
                  <a:gd name="T40" fmla="*/ 112 w 288"/>
                  <a:gd name="T41" fmla="*/ 266 h 334"/>
                  <a:gd name="T42" fmla="*/ 142 w 288"/>
                  <a:gd name="T43" fmla="*/ 242 h 334"/>
                  <a:gd name="T44" fmla="*/ 170 w 288"/>
                  <a:gd name="T45" fmla="*/ 212 h 334"/>
                  <a:gd name="T46" fmla="*/ 196 w 288"/>
                  <a:gd name="T47" fmla="*/ 180 h 334"/>
                  <a:gd name="T48" fmla="*/ 220 w 288"/>
                  <a:gd name="T49" fmla="*/ 142 h 334"/>
                  <a:gd name="T50" fmla="*/ 238 w 288"/>
                  <a:gd name="T51" fmla="*/ 100 h 334"/>
                  <a:gd name="T52" fmla="*/ 250 w 288"/>
                  <a:gd name="T53" fmla="*/ 54 h 334"/>
                  <a:gd name="T54" fmla="*/ 254 w 288"/>
                  <a:gd name="T55" fmla="*/ 2 h 334"/>
                  <a:gd name="T56" fmla="*/ 288 w 288"/>
                  <a:gd name="T5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8" h="334">
                    <a:moveTo>
                      <a:pt x="288" y="0"/>
                    </a:moveTo>
                    <a:lnTo>
                      <a:pt x="284" y="52"/>
                    </a:lnTo>
                    <a:lnTo>
                      <a:pt x="272" y="98"/>
                    </a:lnTo>
                    <a:lnTo>
                      <a:pt x="254" y="140"/>
                    </a:lnTo>
                    <a:lnTo>
                      <a:pt x="230" y="176"/>
                    </a:lnTo>
                    <a:lnTo>
                      <a:pt x="204" y="208"/>
                    </a:lnTo>
                    <a:lnTo>
                      <a:pt x="174" y="238"/>
                    </a:lnTo>
                    <a:lnTo>
                      <a:pt x="144" y="262"/>
                    </a:lnTo>
                    <a:lnTo>
                      <a:pt x="112" y="282"/>
                    </a:lnTo>
                    <a:lnTo>
                      <a:pt x="84" y="298"/>
                    </a:lnTo>
                    <a:lnTo>
                      <a:pt x="56" y="312"/>
                    </a:lnTo>
                    <a:lnTo>
                      <a:pt x="34" y="322"/>
                    </a:lnTo>
                    <a:lnTo>
                      <a:pt x="16" y="328"/>
                    </a:lnTo>
                    <a:lnTo>
                      <a:pt x="4" y="332"/>
                    </a:lnTo>
                    <a:lnTo>
                      <a:pt x="0" y="334"/>
                    </a:lnTo>
                    <a:lnTo>
                      <a:pt x="4" y="332"/>
                    </a:lnTo>
                    <a:lnTo>
                      <a:pt x="16" y="326"/>
                    </a:lnTo>
                    <a:lnTo>
                      <a:pt x="34" y="318"/>
                    </a:lnTo>
                    <a:lnTo>
                      <a:pt x="56" y="304"/>
                    </a:lnTo>
                    <a:lnTo>
                      <a:pt x="84" y="288"/>
                    </a:lnTo>
                    <a:lnTo>
                      <a:pt x="112" y="266"/>
                    </a:lnTo>
                    <a:lnTo>
                      <a:pt x="142" y="242"/>
                    </a:lnTo>
                    <a:lnTo>
                      <a:pt x="170" y="212"/>
                    </a:lnTo>
                    <a:lnTo>
                      <a:pt x="196" y="180"/>
                    </a:lnTo>
                    <a:lnTo>
                      <a:pt x="220" y="142"/>
                    </a:lnTo>
                    <a:lnTo>
                      <a:pt x="238" y="100"/>
                    </a:lnTo>
                    <a:lnTo>
                      <a:pt x="250" y="54"/>
                    </a:lnTo>
                    <a:lnTo>
                      <a:pt x="254" y="2"/>
                    </a:lnTo>
                    <a:lnTo>
                      <a:pt x="288" y="0"/>
                    </a:lnTo>
                    <a:close/>
                  </a:path>
                </a:pathLst>
              </a:custGeom>
              <a:ln/>
            </p:spPr>
            <p:style>
              <a:lnRef idx="1">
                <a:schemeClr val="accent5"/>
              </a:lnRef>
              <a:fillRef idx="3">
                <a:schemeClr val="accent5"/>
              </a:fillRef>
              <a:effectRef idx="2">
                <a:schemeClr val="accent5"/>
              </a:effectRef>
              <a:fontRef idx="minor">
                <a:schemeClr val="lt1"/>
              </a:fontRef>
            </p:style>
            <p:txBody>
              <a:bodyPr/>
              <a:lstStyle/>
              <a:p>
                <a:endParaRPr lang="en-US"/>
              </a:p>
            </p:txBody>
          </p:sp>
        </p:grpSp>
      </p:grpSp>
      <p:sp>
        <p:nvSpPr>
          <p:cNvPr id="96" name="Rectangle 95"/>
          <p:cNvSpPr/>
          <p:nvPr/>
        </p:nvSpPr>
        <p:spPr>
          <a:xfrm>
            <a:off x="1074724" y="2345521"/>
            <a:ext cx="5342192" cy="646331"/>
          </a:xfrm>
          <a:prstGeom prst="rect">
            <a:avLst/>
          </a:prstGeom>
        </p:spPr>
        <p:txBody>
          <a:bodyPr wrap="square">
            <a:spAutoFit/>
          </a:bodyPr>
          <a:lstStyle/>
          <a:p>
            <a:pPr lvl="0" algn="r" rtl="1"/>
            <a:r>
              <a:rPr lang="ar-SA" b="1" dirty="0">
                <a:cs typeface="B Nazanin" panose="00000400000000000000" pitchFamily="2" charset="-78"/>
              </a:rPr>
              <a:t>مقررات جاری کشور و محدودیتهای ارزی که موضوع تخصیص ارز برای واردات کالاهای اساسی را با چالش مواجه می کند.</a:t>
            </a:r>
            <a:endParaRPr lang="en-US" b="1" dirty="0">
              <a:cs typeface="B Nazanin" panose="00000400000000000000" pitchFamily="2" charset="-78"/>
            </a:endParaRPr>
          </a:p>
        </p:txBody>
      </p:sp>
    </p:spTree>
    <p:extLst>
      <p:ext uri="{BB962C8B-B14F-4D97-AF65-F5344CB8AC3E}">
        <p14:creationId xmlns:p14="http://schemas.microsoft.com/office/powerpoint/2010/main" val="304004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71600" y="1905000"/>
            <a:ext cx="7620000" cy="682625"/>
          </a:xfrm>
        </p:spPr>
        <p:txBody>
          <a:bodyPr/>
          <a:lstStyle/>
          <a:p>
            <a:r>
              <a:rPr lang="fa-IR" altLang="en-US" sz="9600" dirty="0">
                <a:latin typeface="IranNastaliq" panose="02020505000000020003" pitchFamily="18" charset="0"/>
                <a:cs typeface="IranNastaliq" panose="02020505000000020003" pitchFamily="18" charset="0"/>
              </a:rPr>
              <a:t>با سپاس از توجه شما</a:t>
            </a:r>
            <a:endParaRPr lang="en-US" altLang="en-US" sz="9600" dirty="0">
              <a:solidFill>
                <a:schemeClr val="tx2"/>
              </a:solidFill>
              <a:latin typeface="IranNastaliq" panose="02020505000000020003" pitchFamily="18" charset="0"/>
              <a:cs typeface="IranNastaliq" panose="02020505000000020003" pitchFamily="18" charset="0"/>
            </a:endParaRPr>
          </a:p>
        </p:txBody>
      </p:sp>
      <p:pic>
        <p:nvPicPr>
          <p:cNvPr id="2" name="Picture 1"/>
          <p:cNvPicPr>
            <a:picLocks noChangeAspect="1"/>
          </p:cNvPicPr>
          <p:nvPr/>
        </p:nvPicPr>
        <p:blipFill>
          <a:blip r:embed="rId2"/>
          <a:stretch>
            <a:fillRect/>
          </a:stretch>
        </p:blipFill>
        <p:spPr>
          <a:xfrm>
            <a:off x="304800" y="152400"/>
            <a:ext cx="914400" cy="1095272"/>
          </a:xfrm>
          <a:prstGeom prst="rect">
            <a:avLst/>
          </a:prstGeom>
        </p:spPr>
      </p:pic>
    </p:spTree>
    <p:extLst>
      <p:ext uri="{BB962C8B-B14F-4D97-AF65-F5344CB8AC3E}">
        <p14:creationId xmlns:p14="http://schemas.microsoft.com/office/powerpoint/2010/main" val="1824494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AutoShape 3"/>
          <p:cNvSpPr>
            <a:spLocks noChangeArrowheads="1"/>
          </p:cNvSpPr>
          <p:nvPr/>
        </p:nvSpPr>
        <p:spPr bwMode="auto">
          <a:xfrm>
            <a:off x="381000" y="2895600"/>
            <a:ext cx="7924800" cy="32004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99CCFF">
                        <a:gamma/>
                        <a:tint val="27451"/>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a:latin typeface="Verdana" panose="020B0604030504040204" pitchFamily="34" charset="0"/>
            </a:endParaRPr>
          </a:p>
        </p:txBody>
      </p:sp>
      <p:sp>
        <p:nvSpPr>
          <p:cNvPr id="43017" name="AutoShape 9"/>
          <p:cNvSpPr>
            <a:spLocks noChangeAspect="1" noChangeArrowheads="1" noTextEdit="1"/>
          </p:cNvSpPr>
          <p:nvPr/>
        </p:nvSpPr>
        <p:spPr bwMode="gray">
          <a:xfrm flipH="1">
            <a:off x="4868863" y="3100388"/>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43019" name="Group 11"/>
          <p:cNvGrpSpPr>
            <a:grpSpLocks/>
          </p:cNvGrpSpPr>
          <p:nvPr/>
        </p:nvGrpSpPr>
        <p:grpSpPr bwMode="auto">
          <a:xfrm>
            <a:off x="2911948" y="1083332"/>
            <a:ext cx="2998788" cy="1341438"/>
            <a:chOff x="1997" y="1314"/>
            <a:chExt cx="1889" cy="1009"/>
          </a:xfrm>
        </p:grpSpPr>
        <p:grpSp>
          <p:nvGrpSpPr>
            <p:cNvPr id="43020" name="Group 12"/>
            <p:cNvGrpSpPr>
              <a:grpSpLocks/>
            </p:cNvGrpSpPr>
            <p:nvPr/>
          </p:nvGrpSpPr>
          <p:grpSpPr bwMode="auto">
            <a:xfrm>
              <a:off x="1997" y="1404"/>
              <a:ext cx="1889" cy="919"/>
              <a:chOff x="1973" y="1027"/>
              <a:chExt cx="1926" cy="937"/>
            </a:xfrm>
          </p:grpSpPr>
          <p:sp>
            <p:nvSpPr>
              <p:cNvPr id="43021" name="Oval 13"/>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2" name="Oval 14"/>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3023" name="Oval 15"/>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3024" name="Oval 16"/>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3025" name="Oval 17"/>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3026" name="Oval 18"/>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sp>
        <p:nvSpPr>
          <p:cNvPr id="43028" name="Text Box 20"/>
          <p:cNvSpPr txBox="1">
            <a:spLocks noChangeArrowheads="1"/>
          </p:cNvSpPr>
          <p:nvPr/>
        </p:nvSpPr>
        <p:spPr bwMode="auto">
          <a:xfrm>
            <a:off x="770090" y="3418344"/>
            <a:ext cx="731519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ctr" eaLnBrk="0" hangingPunct="0">
              <a:defRPr sz="2400" b="1">
                <a:solidFill>
                  <a:schemeClr val="accent6">
                    <a:lumMod val="50000"/>
                  </a:schemeClr>
                </a:solidFill>
                <a:cs typeface="B Nazanin" panose="00000400000000000000" pitchFamily="2" charset="-78"/>
              </a:defRPr>
            </a:lvl1pPr>
          </a:lstStyle>
          <a:p>
            <a:pPr rtl="1"/>
            <a:r>
              <a:rPr lang="ar-SA" dirty="0"/>
              <a:t>بانک سپه با 99 سال سابقه و دارابودن حدود 2900 شعبه، سه شعبه خارجی و یک بانک مستقل بین المللی نخستین و بزرگترین بانک ایرانی است که در راستای ایفای مسئولیت های اجتماعی و انجام ماموریت اقتصادی محوله و کمک به رشد و توسعه اقتصادی کشور، از یک سو و توسعه روابط استرتژیک با کشور روسیه از سوی دیگر، با بانک</a:t>
            </a:r>
            <a:r>
              <a:rPr lang="fa-IR" dirty="0"/>
              <a:t>های</a:t>
            </a:r>
            <a:r>
              <a:rPr lang="ar-SA" dirty="0"/>
              <a:t> روسی</a:t>
            </a:r>
            <a:r>
              <a:rPr lang="fa-IR" dirty="0"/>
              <a:t> و یک بانک بلاروس</a:t>
            </a:r>
            <a:r>
              <a:rPr lang="ar-SA" dirty="0"/>
              <a:t> رابطه کارگزاری برقرار کرده است</a:t>
            </a:r>
            <a:r>
              <a:rPr lang="fa-IR" dirty="0"/>
              <a:t>.</a:t>
            </a:r>
            <a:endParaRPr lang="en-US" dirty="0"/>
          </a:p>
        </p:txBody>
      </p:sp>
      <p:pic>
        <p:nvPicPr>
          <p:cNvPr id="2" name="Picture 1"/>
          <p:cNvPicPr>
            <a:picLocks noChangeAspect="1"/>
          </p:cNvPicPr>
          <p:nvPr/>
        </p:nvPicPr>
        <p:blipFill>
          <a:blip r:embed="rId2"/>
          <a:stretch>
            <a:fillRect/>
          </a:stretch>
        </p:blipFill>
        <p:spPr>
          <a:xfrm>
            <a:off x="8153400" y="97491"/>
            <a:ext cx="914479" cy="1024217"/>
          </a:xfrm>
          <a:prstGeom prst="rect">
            <a:avLst/>
          </a:prstGeom>
        </p:spPr>
      </p:pic>
      <p:sp>
        <p:nvSpPr>
          <p:cNvPr id="18" name="Text Box 19"/>
          <p:cNvSpPr txBox="1">
            <a:spLocks noChangeArrowheads="1"/>
          </p:cNvSpPr>
          <p:nvPr/>
        </p:nvSpPr>
        <p:spPr bwMode="auto">
          <a:xfrm>
            <a:off x="3245007" y="1347533"/>
            <a:ext cx="229997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fa-IR" altLang="en-US" sz="3200" b="1" dirty="0">
                <a:solidFill>
                  <a:srgbClr val="002060"/>
                </a:solidFill>
                <a:cs typeface="B Nazanin" panose="00000400000000000000" pitchFamily="2" charset="-78"/>
              </a:rPr>
              <a:t>مقدمه</a:t>
            </a:r>
            <a:endParaRPr lang="en-US" altLang="en-US" sz="3200" b="1" dirty="0">
              <a:solidFill>
                <a:srgbClr val="002060"/>
              </a:solidFill>
              <a:cs typeface="B Nazanin" panose="00000400000000000000" pitchFamily="2" charset="-78"/>
            </a:endParaRPr>
          </a:p>
        </p:txBody>
      </p:sp>
    </p:spTree>
    <p:extLst>
      <p:ext uri="{BB962C8B-B14F-4D97-AF65-F5344CB8AC3E}">
        <p14:creationId xmlns:p14="http://schemas.microsoft.com/office/powerpoint/2010/main" val="951042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632" name="Group 24"/>
          <p:cNvGrpSpPr>
            <a:grpSpLocks/>
          </p:cNvGrpSpPr>
          <p:nvPr/>
        </p:nvGrpSpPr>
        <p:grpSpPr bwMode="auto">
          <a:xfrm>
            <a:off x="406401" y="1679575"/>
            <a:ext cx="8166101" cy="3856039"/>
            <a:chOff x="241" y="1058"/>
            <a:chExt cx="5144" cy="2429"/>
          </a:xfrm>
        </p:grpSpPr>
        <p:sp>
          <p:nvSpPr>
            <p:cNvPr id="68612" name="Freeform 4"/>
            <p:cNvSpPr>
              <a:spLocks noEditPoints="1"/>
            </p:cNvSpPr>
            <p:nvPr/>
          </p:nvSpPr>
          <p:spPr bwMode="gray">
            <a:xfrm rot="20241944">
              <a:off x="713" y="1672"/>
              <a:ext cx="4259" cy="1695"/>
            </a:xfrm>
            <a:custGeom>
              <a:avLst/>
              <a:gdLst>
                <a:gd name="T0" fmla="*/ 1692 w 4040"/>
                <a:gd name="T1" fmla="*/ 12 h 1888"/>
                <a:gd name="T2" fmla="*/ 1234 w 4040"/>
                <a:gd name="T3" fmla="*/ 74 h 1888"/>
                <a:gd name="T4" fmla="*/ 828 w 4040"/>
                <a:gd name="T5" fmla="*/ 182 h 1888"/>
                <a:gd name="T6" fmla="*/ 486 w 4040"/>
                <a:gd name="T7" fmla="*/ 330 h 1888"/>
                <a:gd name="T8" fmla="*/ 226 w 4040"/>
                <a:gd name="T9" fmla="*/ 510 h 1888"/>
                <a:gd name="T10" fmla="*/ 58 w 4040"/>
                <a:gd name="T11" fmla="*/ 718 h 1888"/>
                <a:gd name="T12" fmla="*/ 0 w 4040"/>
                <a:gd name="T13" fmla="*/ 944 h 1888"/>
                <a:gd name="T14" fmla="*/ 58 w 4040"/>
                <a:gd name="T15" fmla="*/ 1170 h 1888"/>
                <a:gd name="T16" fmla="*/ 226 w 4040"/>
                <a:gd name="T17" fmla="*/ 1378 h 1888"/>
                <a:gd name="T18" fmla="*/ 486 w 4040"/>
                <a:gd name="T19" fmla="*/ 1558 h 1888"/>
                <a:gd name="T20" fmla="*/ 828 w 4040"/>
                <a:gd name="T21" fmla="*/ 1706 h 1888"/>
                <a:gd name="T22" fmla="*/ 1234 w 4040"/>
                <a:gd name="T23" fmla="*/ 1814 h 1888"/>
                <a:gd name="T24" fmla="*/ 1692 w 4040"/>
                <a:gd name="T25" fmla="*/ 1876 h 1888"/>
                <a:gd name="T26" fmla="*/ 2186 w 4040"/>
                <a:gd name="T27" fmla="*/ 1884 h 1888"/>
                <a:gd name="T28" fmla="*/ 2658 w 4040"/>
                <a:gd name="T29" fmla="*/ 1840 h 1888"/>
                <a:gd name="T30" fmla="*/ 3084 w 4040"/>
                <a:gd name="T31" fmla="*/ 1746 h 1888"/>
                <a:gd name="T32" fmla="*/ 3448 w 4040"/>
                <a:gd name="T33" fmla="*/ 1612 h 1888"/>
                <a:gd name="T34" fmla="*/ 3738 w 4040"/>
                <a:gd name="T35" fmla="*/ 1442 h 1888"/>
                <a:gd name="T36" fmla="*/ 3938 w 4040"/>
                <a:gd name="T37" fmla="*/ 1242 h 1888"/>
                <a:gd name="T38" fmla="*/ 4034 w 4040"/>
                <a:gd name="T39" fmla="*/ 1022 h 1888"/>
                <a:gd name="T40" fmla="*/ 4014 w 4040"/>
                <a:gd name="T41" fmla="*/ 790 h 1888"/>
                <a:gd name="T42" fmla="*/ 3882 w 4040"/>
                <a:gd name="T43" fmla="*/ 576 h 1888"/>
                <a:gd name="T44" fmla="*/ 3650 w 4040"/>
                <a:gd name="T45" fmla="*/ 386 h 1888"/>
                <a:gd name="T46" fmla="*/ 3334 w 4040"/>
                <a:gd name="T47" fmla="*/ 228 h 1888"/>
                <a:gd name="T48" fmla="*/ 2948 w 4040"/>
                <a:gd name="T49" fmla="*/ 106 h 1888"/>
                <a:gd name="T50" fmla="*/ 2506 w 4040"/>
                <a:gd name="T51" fmla="*/ 28 h 1888"/>
                <a:gd name="T52" fmla="*/ 2020 w 4040"/>
                <a:gd name="T53" fmla="*/ 0 h 1888"/>
                <a:gd name="T54" fmla="*/ 1606 w 4040"/>
                <a:gd name="T55" fmla="*/ 1736 h 1888"/>
                <a:gd name="T56" fmla="*/ 1164 w 4040"/>
                <a:gd name="T57" fmla="*/ 1678 h 1888"/>
                <a:gd name="T58" fmla="*/ 776 w 4040"/>
                <a:gd name="T59" fmla="*/ 1576 h 1888"/>
                <a:gd name="T60" fmla="*/ 458 w 4040"/>
                <a:gd name="T61" fmla="*/ 1436 h 1888"/>
                <a:gd name="T62" fmla="*/ 224 w 4040"/>
                <a:gd name="T63" fmla="*/ 1266 h 1888"/>
                <a:gd name="T64" fmla="*/ 88 w 4040"/>
                <a:gd name="T65" fmla="*/ 1074 h 1888"/>
                <a:gd name="T66" fmla="*/ 68 w 4040"/>
                <a:gd name="T67" fmla="*/ 864 h 1888"/>
                <a:gd name="T68" fmla="*/ 166 w 4040"/>
                <a:gd name="T69" fmla="*/ 664 h 1888"/>
                <a:gd name="T70" fmla="*/ 370 w 4040"/>
                <a:gd name="T71" fmla="*/ 486 h 1888"/>
                <a:gd name="T72" fmla="*/ 662 w 4040"/>
                <a:gd name="T73" fmla="*/ 336 h 1888"/>
                <a:gd name="T74" fmla="*/ 1028 w 4040"/>
                <a:gd name="T75" fmla="*/ 222 h 1888"/>
                <a:gd name="T76" fmla="*/ 1454 w 4040"/>
                <a:gd name="T77" fmla="*/ 148 h 1888"/>
                <a:gd name="T78" fmla="*/ 1922 w 4040"/>
                <a:gd name="T79" fmla="*/ 120 h 1888"/>
                <a:gd name="T80" fmla="*/ 2392 w 4040"/>
                <a:gd name="T81" fmla="*/ 148 h 1888"/>
                <a:gd name="T82" fmla="*/ 2818 w 4040"/>
                <a:gd name="T83" fmla="*/ 222 h 1888"/>
                <a:gd name="T84" fmla="*/ 3184 w 4040"/>
                <a:gd name="T85" fmla="*/ 336 h 1888"/>
                <a:gd name="T86" fmla="*/ 3476 w 4040"/>
                <a:gd name="T87" fmla="*/ 486 h 1888"/>
                <a:gd name="T88" fmla="*/ 3680 w 4040"/>
                <a:gd name="T89" fmla="*/ 664 h 1888"/>
                <a:gd name="T90" fmla="*/ 3778 w 4040"/>
                <a:gd name="T91" fmla="*/ 864 h 1888"/>
                <a:gd name="T92" fmla="*/ 3758 w 4040"/>
                <a:gd name="T93" fmla="*/ 1074 h 1888"/>
                <a:gd name="T94" fmla="*/ 3622 w 4040"/>
                <a:gd name="T95" fmla="*/ 1266 h 1888"/>
                <a:gd name="T96" fmla="*/ 3388 w 4040"/>
                <a:gd name="T97" fmla="*/ 1436 h 1888"/>
                <a:gd name="T98" fmla="*/ 3070 w 4040"/>
                <a:gd name="T99" fmla="*/ 1576 h 1888"/>
                <a:gd name="T100" fmla="*/ 2682 w 4040"/>
                <a:gd name="T101" fmla="*/ 1678 h 1888"/>
                <a:gd name="T102" fmla="*/ 2240 w 4040"/>
                <a:gd name="T103" fmla="*/ 1736 h 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gradFill rotWithShape="1">
              <a:gsLst>
                <a:gs pos="0">
                  <a:schemeClr val="bg2">
                    <a:gamma/>
                    <a:tint val="30196"/>
                    <a:invGamma/>
                    <a:alpha val="36000"/>
                  </a:schemeClr>
                </a:gs>
                <a:gs pos="100000">
                  <a:schemeClr val="bg2"/>
                </a:gs>
              </a:gsLst>
              <a:lin ang="0" scaled="1"/>
            </a:gradFill>
            <a:ln>
              <a:noFill/>
            </a:ln>
            <a:extLst>
              <a:ext uri="{91240B29-F687-4F45-9708-019B960494DF}">
                <a14:hiddenLine xmlns:a14="http://schemas.microsoft.com/office/drawing/2010/main" w="0">
                  <a:solidFill>
                    <a:srgbClr val="F7C16B"/>
                  </a:solidFill>
                  <a:prstDash val="solid"/>
                  <a:round/>
                  <a:headEnd/>
                  <a:tailEnd/>
                </a14:hiddenLine>
              </a:ext>
            </a:extLst>
          </p:spPr>
          <p:txBody>
            <a:bodyPr/>
            <a:lstStyle/>
            <a:p>
              <a:endParaRPr lang="en-US"/>
            </a:p>
          </p:txBody>
        </p:sp>
        <p:sp>
          <p:nvSpPr>
            <p:cNvPr id="68613" name="Oval 5"/>
            <p:cNvSpPr>
              <a:spLocks noChangeArrowheads="1"/>
            </p:cNvSpPr>
            <p:nvPr/>
          </p:nvSpPr>
          <p:spPr bwMode="gray">
            <a:xfrm rot="-1543677">
              <a:off x="2855" y="1584"/>
              <a:ext cx="745" cy="213"/>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4" name="Oval 6"/>
            <p:cNvSpPr>
              <a:spLocks noChangeArrowheads="1"/>
            </p:cNvSpPr>
            <p:nvPr/>
          </p:nvSpPr>
          <p:spPr bwMode="gray">
            <a:xfrm rot="-1543677">
              <a:off x="4640" y="1738"/>
              <a:ext cx="745" cy="213"/>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6" name="Oval 8"/>
            <p:cNvSpPr>
              <a:spLocks noChangeArrowheads="1"/>
            </p:cNvSpPr>
            <p:nvPr/>
          </p:nvSpPr>
          <p:spPr bwMode="gray">
            <a:xfrm rot="-1543677">
              <a:off x="3552" y="3168"/>
              <a:ext cx="745" cy="213"/>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7" name="Oval 9"/>
            <p:cNvSpPr>
              <a:spLocks noChangeArrowheads="1"/>
            </p:cNvSpPr>
            <p:nvPr/>
          </p:nvSpPr>
          <p:spPr bwMode="gray">
            <a:xfrm rot="-1543677">
              <a:off x="1248" y="2523"/>
              <a:ext cx="746" cy="213"/>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8" name="Oval 10"/>
            <p:cNvSpPr>
              <a:spLocks noChangeArrowheads="1"/>
            </p:cNvSpPr>
            <p:nvPr/>
          </p:nvSpPr>
          <p:spPr bwMode="gray">
            <a:xfrm>
              <a:off x="2411" y="1152"/>
              <a:ext cx="799" cy="770"/>
            </a:xfrm>
            <a:prstGeom prst="ellipse">
              <a:avLst/>
            </a:prstGeom>
            <a:gradFill rotWithShape="1">
              <a:gsLst>
                <a:gs pos="0">
                  <a:schemeClr val="hlink"/>
                </a:gs>
                <a:gs pos="100000">
                  <a:schemeClr val="hlink">
                    <a:gamma/>
                    <a:shade val="34510"/>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a:endParaRPr lang="en-US" altLang="en-US"/>
            </a:p>
          </p:txBody>
        </p:sp>
        <p:sp>
          <p:nvSpPr>
            <p:cNvPr id="68619" name="Oval 11"/>
            <p:cNvSpPr>
              <a:spLocks noChangeArrowheads="1"/>
            </p:cNvSpPr>
            <p:nvPr/>
          </p:nvSpPr>
          <p:spPr bwMode="gray">
            <a:xfrm>
              <a:off x="849" y="2073"/>
              <a:ext cx="797" cy="770"/>
            </a:xfrm>
            <a:prstGeom prst="ellipse">
              <a:avLst/>
            </a:prstGeom>
            <a:gradFill rotWithShape="1">
              <a:gsLst>
                <a:gs pos="0">
                  <a:schemeClr val="accent1"/>
                </a:gs>
                <a:gs pos="100000">
                  <a:schemeClr val="accent1">
                    <a:gamma/>
                    <a:shade val="31373"/>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a:endParaRPr lang="en-US" altLang="en-US"/>
            </a:p>
          </p:txBody>
        </p:sp>
        <p:sp>
          <p:nvSpPr>
            <p:cNvPr id="68621" name="Oval 13"/>
            <p:cNvSpPr>
              <a:spLocks noChangeArrowheads="1"/>
            </p:cNvSpPr>
            <p:nvPr/>
          </p:nvSpPr>
          <p:spPr bwMode="gray">
            <a:xfrm>
              <a:off x="3122" y="2717"/>
              <a:ext cx="798" cy="770"/>
            </a:xfrm>
            <a:prstGeom prst="ellipse">
              <a:avLst/>
            </a:prstGeom>
            <a:gradFill rotWithShape="1">
              <a:gsLst>
                <a:gs pos="0">
                  <a:schemeClr val="bg2"/>
                </a:gs>
                <a:gs pos="100000">
                  <a:schemeClr val="bg2">
                    <a:gamma/>
                    <a:shade val="35686"/>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a:endParaRPr lang="en-US" altLang="en-US"/>
            </a:p>
          </p:txBody>
        </p:sp>
        <p:sp>
          <p:nvSpPr>
            <p:cNvPr id="68622" name="Oval 14"/>
            <p:cNvSpPr>
              <a:spLocks noChangeArrowheads="1"/>
            </p:cNvSpPr>
            <p:nvPr/>
          </p:nvSpPr>
          <p:spPr bwMode="gray">
            <a:xfrm>
              <a:off x="4258" y="1290"/>
              <a:ext cx="754" cy="771"/>
            </a:xfrm>
            <a:prstGeom prst="ellipse">
              <a:avLst/>
            </a:prstGeom>
            <a:gradFill rotWithShape="1">
              <a:gsLst>
                <a:gs pos="0">
                  <a:schemeClr val="folHlink"/>
                </a:gs>
                <a:gs pos="100000">
                  <a:schemeClr val="folHlink">
                    <a:gamma/>
                    <a:shade val="34510"/>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a:endParaRPr lang="en-US" altLang="en-US" b="1"/>
            </a:p>
          </p:txBody>
        </p:sp>
        <p:sp>
          <p:nvSpPr>
            <p:cNvPr id="68624" name="Text Box 16"/>
            <p:cNvSpPr txBox="1">
              <a:spLocks noChangeArrowheads="1"/>
            </p:cNvSpPr>
            <p:nvPr/>
          </p:nvSpPr>
          <p:spPr bwMode="gray">
            <a:xfrm>
              <a:off x="2600" y="1428"/>
              <a:ext cx="11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eaLnBrk="0" hangingPunct="0"/>
              <a:endParaRPr lang="en-US" altLang="en-US" b="1" dirty="0">
                <a:solidFill>
                  <a:schemeClr val="bg1"/>
                </a:solidFill>
                <a:latin typeface="Verdana" panose="020B0604030504040204" pitchFamily="34" charset="0"/>
              </a:endParaRPr>
            </a:p>
          </p:txBody>
        </p:sp>
        <p:sp>
          <p:nvSpPr>
            <p:cNvPr id="68625" name="Text Box 17"/>
            <p:cNvSpPr txBox="1">
              <a:spLocks noChangeArrowheads="1"/>
            </p:cNvSpPr>
            <p:nvPr/>
          </p:nvSpPr>
          <p:spPr bwMode="gray">
            <a:xfrm>
              <a:off x="4230" y="2033"/>
              <a:ext cx="11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eaLnBrk="0" hangingPunct="0"/>
              <a:endParaRPr lang="en-US" altLang="en-US" b="1" dirty="0">
                <a:solidFill>
                  <a:schemeClr val="bg1"/>
                </a:solidFill>
                <a:latin typeface="Verdana" panose="020B0604030504040204" pitchFamily="34" charset="0"/>
              </a:endParaRPr>
            </a:p>
          </p:txBody>
        </p:sp>
        <p:sp>
          <p:nvSpPr>
            <p:cNvPr id="68629" name="Line 21"/>
            <p:cNvSpPr>
              <a:spLocks noChangeShapeType="1"/>
            </p:cNvSpPr>
            <p:nvPr/>
          </p:nvSpPr>
          <p:spPr bwMode="gray">
            <a:xfrm>
              <a:off x="1559" y="1428"/>
              <a:ext cx="1137" cy="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cxnSp>
          <p:nvCxnSpPr>
            <p:cNvPr id="68630" name="AutoShape 22"/>
            <p:cNvCxnSpPr>
              <a:cxnSpLocks noChangeShapeType="1"/>
            </p:cNvCxnSpPr>
            <p:nvPr/>
          </p:nvCxnSpPr>
          <p:spPr bwMode="gray">
            <a:xfrm flipH="1">
              <a:off x="361" y="1428"/>
              <a:ext cx="1206"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cxnSp>
        <p:sp>
          <p:nvSpPr>
            <p:cNvPr id="68631" name="Text Box 23"/>
            <p:cNvSpPr txBox="1">
              <a:spLocks noChangeArrowheads="1"/>
            </p:cNvSpPr>
            <p:nvPr/>
          </p:nvSpPr>
          <p:spPr bwMode="gray">
            <a:xfrm>
              <a:off x="241" y="1058"/>
              <a:ext cx="176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fa-IR" b="1" dirty="0">
                  <a:solidFill>
                    <a:srgbClr val="FF0000"/>
                  </a:solidFill>
                  <a:effectLst>
                    <a:outerShdw blurRad="38100" dist="38100" dir="2700000" algn="tl">
                      <a:srgbClr val="000000">
                        <a:alpha val="43137"/>
                      </a:srgbClr>
                    </a:outerShdw>
                  </a:effectLst>
                  <a:cs typeface="B Nazanin" pitchFamily="2" charset="-78"/>
                </a:rPr>
                <a:t>سامانه های ارتباطی</a:t>
              </a:r>
              <a:endParaRPr lang="en-US" altLang="en-US" dirty="0">
                <a:latin typeface="Verdana" panose="020B0604030504040204" pitchFamily="34" charset="0"/>
              </a:endParaRPr>
            </a:p>
          </p:txBody>
        </p:sp>
      </p:grpSp>
      <p:pic>
        <p:nvPicPr>
          <p:cNvPr id="24" name="Picture 23"/>
          <p:cNvPicPr>
            <a:picLocks noChangeAspect="1"/>
          </p:cNvPicPr>
          <p:nvPr/>
        </p:nvPicPr>
        <p:blipFill>
          <a:blip r:embed="rId2"/>
          <a:stretch>
            <a:fillRect/>
          </a:stretch>
        </p:blipFill>
        <p:spPr>
          <a:xfrm>
            <a:off x="8153400" y="97491"/>
            <a:ext cx="914479" cy="1024217"/>
          </a:xfrm>
          <a:prstGeom prst="rect">
            <a:avLst/>
          </a:prstGeom>
        </p:spPr>
      </p:pic>
      <p:sp>
        <p:nvSpPr>
          <p:cNvPr id="4" name="Rectangle 3"/>
          <p:cNvSpPr/>
          <p:nvPr/>
        </p:nvSpPr>
        <p:spPr>
          <a:xfrm>
            <a:off x="5378223" y="3355223"/>
            <a:ext cx="4731323" cy="385939"/>
          </a:xfrm>
          <a:prstGeom prst="rect">
            <a:avLst/>
          </a:prstGeom>
        </p:spPr>
        <p:txBody>
          <a:bodyPr wrap="square">
            <a:spAutoFit/>
          </a:bodyPr>
          <a:lstStyle/>
          <a:p>
            <a:pPr marR="0" lvl="0" algn="ctr" rtl="1">
              <a:lnSpc>
                <a:spcPct val="106000"/>
              </a:lnSpc>
              <a:spcBef>
                <a:spcPts val="0"/>
              </a:spcBef>
              <a:spcAft>
                <a:spcPts val="800"/>
              </a:spcAft>
            </a:pPr>
            <a:r>
              <a:rPr lang="fa-IR" dirty="0">
                <a:latin typeface="Calibri" panose="020F0502020204030204" pitchFamily="34" charset="0"/>
                <a:ea typeface="Calibri" panose="020F0502020204030204" pitchFamily="34" charset="0"/>
                <a:cs typeface="B Zar" panose="00000400000000000000" pitchFamily="2" charset="-78"/>
              </a:rPr>
              <a:t>سامانه پیام رسان مالی سیمز</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81015" y="5019308"/>
            <a:ext cx="4572000" cy="366703"/>
          </a:xfrm>
          <a:prstGeom prst="rect">
            <a:avLst/>
          </a:prstGeom>
        </p:spPr>
        <p:txBody>
          <a:bodyPr>
            <a:spAutoFit/>
          </a:bodyPr>
          <a:lstStyle/>
          <a:p>
            <a:pPr algn="ctr" rtl="1">
              <a:lnSpc>
                <a:spcPct val="106000"/>
              </a:lnSpc>
              <a:spcBef>
                <a:spcPts val="0"/>
              </a:spcBef>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SEPAM-SPFS</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693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AutoShape 3"/>
          <p:cNvSpPr>
            <a:spLocks noChangeArrowheads="1"/>
          </p:cNvSpPr>
          <p:nvPr/>
        </p:nvSpPr>
        <p:spPr bwMode="gray">
          <a:xfrm>
            <a:off x="1371600" y="3962400"/>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صدور انواع </a:t>
            </a:r>
            <a:r>
              <a:rPr lang="ar-SA" sz="2400" b="1" dirty="0">
                <a:cs typeface="B Nazanin" panose="00000400000000000000" pitchFamily="2" charset="-78"/>
              </a:rPr>
              <a:t>ضمانت نامه های ارزی</a:t>
            </a:r>
            <a:endParaRPr lang="fa-IR" sz="2400" b="1" dirty="0">
              <a:cs typeface="B Nazanin" panose="00000400000000000000" pitchFamily="2" charset="-78"/>
            </a:endParaRPr>
          </a:p>
        </p:txBody>
      </p:sp>
      <p:sp>
        <p:nvSpPr>
          <p:cNvPr id="45060" name="AutoShape 4"/>
          <p:cNvSpPr>
            <a:spLocks noChangeArrowheads="1"/>
          </p:cNvSpPr>
          <p:nvPr/>
        </p:nvSpPr>
        <p:spPr bwMode="gray">
          <a:xfrm>
            <a:off x="1371600" y="3429000"/>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ثبت بروات اسنادی با تعهد و بدون تعهد بانک</a:t>
            </a:r>
          </a:p>
        </p:txBody>
      </p:sp>
      <p:sp>
        <p:nvSpPr>
          <p:cNvPr id="45061" name="AutoShape 5"/>
          <p:cNvSpPr>
            <a:spLocks noChangeArrowheads="1"/>
          </p:cNvSpPr>
          <p:nvPr/>
        </p:nvSpPr>
        <p:spPr bwMode="gray">
          <a:xfrm>
            <a:off x="1371600" y="2895600"/>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صدور حواله بانکی کالایی و غیر کالایی</a:t>
            </a:r>
          </a:p>
        </p:txBody>
      </p:sp>
      <p:sp>
        <p:nvSpPr>
          <p:cNvPr id="45071" name="AutoShape 15"/>
          <p:cNvSpPr>
            <a:spLocks noChangeArrowheads="1"/>
          </p:cNvSpPr>
          <p:nvPr/>
        </p:nvSpPr>
        <p:spPr bwMode="gray">
          <a:xfrm>
            <a:off x="2895600" y="1524000"/>
            <a:ext cx="3048000" cy="609600"/>
          </a:xfrm>
          <a:prstGeom prst="can">
            <a:avLst>
              <a:gd name="adj" fmla="val 27866"/>
            </a:avLst>
          </a:prstGeom>
          <a:gradFill rotWithShape="1">
            <a:gsLst>
              <a:gs pos="0">
                <a:schemeClr val="hlink">
                  <a:gamma/>
                  <a:shade val="46275"/>
                  <a:invGamma/>
                </a:schemeClr>
              </a:gs>
              <a:gs pos="50000">
                <a:schemeClr val="hlink"/>
              </a:gs>
              <a:gs pos="100000">
                <a:schemeClr va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3" name="Text Box 17"/>
          <p:cNvSpPr txBox="1">
            <a:spLocks noChangeArrowheads="1"/>
          </p:cNvSpPr>
          <p:nvPr/>
        </p:nvSpPr>
        <p:spPr bwMode="gray">
          <a:xfrm>
            <a:off x="3001935" y="1609434"/>
            <a:ext cx="29837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0" algn="ctr"/>
            <a:r>
              <a:rPr lang="fa-IR" altLang="en-US" sz="2400" b="1" dirty="0">
                <a:solidFill>
                  <a:srgbClr val="FFFF00"/>
                </a:solidFill>
                <a:cs typeface="B Nazanin" pitchFamily="2" charset="-78"/>
              </a:rPr>
              <a:t>خدمات قابل ارائه</a:t>
            </a:r>
            <a:endParaRPr lang="en-US" altLang="en-US" sz="2400" dirty="0">
              <a:solidFill>
                <a:srgbClr val="FFFF00"/>
              </a:solidFill>
            </a:endParaRPr>
          </a:p>
        </p:txBody>
      </p:sp>
      <p:sp>
        <p:nvSpPr>
          <p:cNvPr id="45076" name="AutoShape 20"/>
          <p:cNvSpPr>
            <a:spLocks noChangeArrowheads="1"/>
          </p:cNvSpPr>
          <p:nvPr/>
        </p:nvSpPr>
        <p:spPr bwMode="gray">
          <a:xfrm>
            <a:off x="3602038" y="4648200"/>
            <a:ext cx="1755775" cy="525463"/>
          </a:xfrm>
          <a:prstGeom prst="downArrow">
            <a:avLst>
              <a:gd name="adj1" fmla="val 67093"/>
              <a:gd name="adj2" fmla="val 64051"/>
            </a:avLst>
          </a:prstGeom>
          <a:gradFill rotWithShape="1">
            <a:gsLst>
              <a:gs pos="0">
                <a:schemeClr val="bg2">
                  <a:gamma/>
                  <a:tint val="63529"/>
                  <a:invGamma/>
                  <a:alpha val="12000"/>
                </a:schemeClr>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0" name="Picture 19"/>
          <p:cNvPicPr>
            <a:picLocks noChangeAspect="1"/>
          </p:cNvPicPr>
          <p:nvPr/>
        </p:nvPicPr>
        <p:blipFill>
          <a:blip r:embed="rId2"/>
          <a:stretch>
            <a:fillRect/>
          </a:stretch>
        </p:blipFill>
        <p:spPr>
          <a:xfrm>
            <a:off x="8153400" y="97491"/>
            <a:ext cx="914479" cy="1024217"/>
          </a:xfrm>
          <a:prstGeom prst="rect">
            <a:avLst/>
          </a:prstGeom>
        </p:spPr>
      </p:pic>
      <p:sp>
        <p:nvSpPr>
          <p:cNvPr id="21" name="AutoShape 3"/>
          <p:cNvSpPr>
            <a:spLocks noChangeArrowheads="1"/>
          </p:cNvSpPr>
          <p:nvPr/>
        </p:nvSpPr>
        <p:spPr bwMode="gray">
          <a:xfrm>
            <a:off x="1388387" y="4522076"/>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دریافت ارزهای حاصل از صادرات</a:t>
            </a:r>
          </a:p>
        </p:txBody>
      </p:sp>
      <p:sp>
        <p:nvSpPr>
          <p:cNvPr id="17" name="AutoShape 5"/>
          <p:cNvSpPr>
            <a:spLocks noChangeArrowheads="1"/>
          </p:cNvSpPr>
          <p:nvPr/>
        </p:nvSpPr>
        <p:spPr bwMode="gray">
          <a:xfrm>
            <a:off x="1369588" y="2310962"/>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گشایش انواع اعتبار اسنادی</a:t>
            </a:r>
          </a:p>
        </p:txBody>
      </p:sp>
      <p:sp>
        <p:nvSpPr>
          <p:cNvPr id="18" name="AutoShape 3"/>
          <p:cNvSpPr>
            <a:spLocks noChangeArrowheads="1"/>
          </p:cNvSpPr>
          <p:nvPr/>
        </p:nvSpPr>
        <p:spPr bwMode="gray">
          <a:xfrm>
            <a:off x="1477097" y="5755181"/>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پرداخت تسهیلات ارزی</a:t>
            </a:r>
          </a:p>
        </p:txBody>
      </p:sp>
      <p:sp>
        <p:nvSpPr>
          <p:cNvPr id="12" name="AutoShape 3"/>
          <p:cNvSpPr>
            <a:spLocks noChangeArrowheads="1"/>
          </p:cNvSpPr>
          <p:nvPr/>
        </p:nvSpPr>
        <p:spPr bwMode="gray">
          <a:xfrm>
            <a:off x="1442978" y="5125533"/>
            <a:ext cx="6248400" cy="609600"/>
          </a:xfrm>
          <a:prstGeom prst="can">
            <a:avLst>
              <a:gd name="adj" fmla="val 25000"/>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285750" indent="-285750" algn="r" rtl="1" eaLnBrk="0" hangingPunct="0">
              <a:buFont typeface="Arial" panose="020B0604020202020204" pitchFamily="34" charset="0"/>
              <a:buChar char="•"/>
            </a:pPr>
            <a:r>
              <a:rPr lang="fa-IR" sz="2400" b="1" dirty="0">
                <a:cs typeface="B Nazanin" panose="00000400000000000000" pitchFamily="2" charset="-78"/>
              </a:rPr>
              <a:t>ابلاغ اعتبار اسنادی صادراتی</a:t>
            </a:r>
          </a:p>
        </p:txBody>
      </p:sp>
    </p:spTree>
    <p:extLst>
      <p:ext uri="{BB962C8B-B14F-4D97-AF65-F5344CB8AC3E}">
        <p14:creationId xmlns:p14="http://schemas.microsoft.com/office/powerpoint/2010/main" val="662330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AutoShape 3"/>
          <p:cNvSpPr>
            <a:spLocks noChangeArrowheads="1"/>
          </p:cNvSpPr>
          <p:nvPr/>
        </p:nvSpPr>
        <p:spPr bwMode="gray">
          <a:xfrm rot="39573186">
            <a:off x="4777581" y="2331244"/>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4" name="AutoShape 4"/>
          <p:cNvSpPr>
            <a:spLocks noChangeArrowheads="1"/>
          </p:cNvSpPr>
          <p:nvPr/>
        </p:nvSpPr>
        <p:spPr bwMode="gray">
          <a:xfrm rot="3465783">
            <a:off x="4777582" y="4495006"/>
            <a:ext cx="792162" cy="288925"/>
          </a:xfrm>
          <a:prstGeom prst="rightArrow">
            <a:avLst>
              <a:gd name="adj1" fmla="val 35167"/>
              <a:gd name="adj2" fmla="val 111028"/>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5" name="AutoShape 5"/>
          <p:cNvSpPr>
            <a:spLocks noChangeArrowheads="1"/>
          </p:cNvSpPr>
          <p:nvPr/>
        </p:nvSpPr>
        <p:spPr bwMode="gray">
          <a:xfrm rot="35969022">
            <a:off x="3558381" y="2407444"/>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6" name="AutoShape 6"/>
          <p:cNvSpPr>
            <a:spLocks noChangeArrowheads="1"/>
          </p:cNvSpPr>
          <p:nvPr/>
        </p:nvSpPr>
        <p:spPr bwMode="gray">
          <a:xfrm rot="7535209">
            <a:off x="3520281" y="4461669"/>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7" name="AutoShape 7"/>
          <p:cNvSpPr>
            <a:spLocks noChangeArrowheads="1"/>
          </p:cNvSpPr>
          <p:nvPr/>
        </p:nvSpPr>
        <p:spPr bwMode="gray">
          <a:xfrm>
            <a:off x="5356225" y="3459163"/>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8" name="AutoShape 8"/>
          <p:cNvSpPr>
            <a:spLocks noChangeArrowheads="1"/>
          </p:cNvSpPr>
          <p:nvPr/>
        </p:nvSpPr>
        <p:spPr bwMode="gray">
          <a:xfrm rot="-10800000">
            <a:off x="2946400" y="3452813"/>
            <a:ext cx="863600" cy="288925"/>
          </a:xfrm>
          <a:prstGeom prst="rightArrow">
            <a:avLst>
              <a:gd name="adj1" fmla="val 35167"/>
              <a:gd name="adj2" fmla="val 121041"/>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9" name="Oval 9"/>
          <p:cNvSpPr>
            <a:spLocks noChangeArrowheads="1"/>
          </p:cNvSpPr>
          <p:nvPr/>
        </p:nvSpPr>
        <p:spPr bwMode="gray">
          <a:xfrm>
            <a:off x="2692400" y="1690688"/>
            <a:ext cx="3743325" cy="3744912"/>
          </a:xfrm>
          <a:prstGeom prst="ellipse">
            <a:avLst/>
          </a:prstGeom>
          <a:noFill/>
          <a:ln w="38100" algn="ctr">
            <a:solidFill>
              <a:schemeClr val="tx2"/>
            </a:solidFill>
            <a:round/>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51210" name="Group 10"/>
          <p:cNvGrpSpPr>
            <a:grpSpLocks/>
          </p:cNvGrpSpPr>
          <p:nvPr/>
        </p:nvGrpSpPr>
        <p:grpSpPr bwMode="auto">
          <a:xfrm>
            <a:off x="3429000" y="1749425"/>
            <a:ext cx="360363" cy="360363"/>
            <a:chOff x="1973" y="1706"/>
            <a:chExt cx="227" cy="227"/>
          </a:xfrm>
        </p:grpSpPr>
        <p:sp>
          <p:nvSpPr>
            <p:cNvPr id="51211" name="Oval 11"/>
            <p:cNvSpPr>
              <a:spLocks noChangeArrowheads="1"/>
            </p:cNvSpPr>
            <p:nvPr/>
          </p:nvSpPr>
          <p:spPr bwMode="gray">
            <a:xfrm>
              <a:off x="1973" y="1706"/>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2" name="Oval 12"/>
            <p:cNvSpPr>
              <a:spLocks noChangeArrowheads="1"/>
            </p:cNvSpPr>
            <p:nvPr/>
          </p:nvSpPr>
          <p:spPr bwMode="gray">
            <a:xfrm>
              <a:off x="1983" y="1725"/>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3" name="Group 13"/>
          <p:cNvGrpSpPr>
            <a:grpSpLocks/>
          </p:cNvGrpSpPr>
          <p:nvPr/>
        </p:nvGrpSpPr>
        <p:grpSpPr bwMode="auto">
          <a:xfrm>
            <a:off x="2484438" y="3405188"/>
            <a:ext cx="360362" cy="360362"/>
            <a:chOff x="1565" y="2659"/>
            <a:chExt cx="227" cy="227"/>
          </a:xfrm>
        </p:grpSpPr>
        <p:sp>
          <p:nvSpPr>
            <p:cNvPr id="51214" name="Oval 14"/>
            <p:cNvSpPr>
              <a:spLocks noChangeArrowheads="1"/>
            </p:cNvSpPr>
            <p:nvPr/>
          </p:nvSpPr>
          <p:spPr bwMode="gray">
            <a:xfrm>
              <a:off x="1565" y="2659"/>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5" name="Oval 15"/>
            <p:cNvSpPr>
              <a:spLocks noChangeArrowheads="1"/>
            </p:cNvSpPr>
            <p:nvPr/>
          </p:nvSpPr>
          <p:spPr bwMode="gray">
            <a:xfrm>
              <a:off x="1575" y="2678"/>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6" name="Group 16"/>
          <p:cNvGrpSpPr>
            <a:grpSpLocks/>
          </p:cNvGrpSpPr>
          <p:nvPr/>
        </p:nvGrpSpPr>
        <p:grpSpPr bwMode="auto">
          <a:xfrm>
            <a:off x="3348038" y="4948238"/>
            <a:ext cx="360362" cy="360362"/>
            <a:chOff x="2109" y="3612"/>
            <a:chExt cx="227" cy="227"/>
          </a:xfrm>
        </p:grpSpPr>
        <p:sp>
          <p:nvSpPr>
            <p:cNvPr id="51217" name="Oval 17"/>
            <p:cNvSpPr>
              <a:spLocks noChangeArrowheads="1"/>
            </p:cNvSpPr>
            <p:nvPr/>
          </p:nvSpPr>
          <p:spPr bwMode="gray">
            <a:xfrm>
              <a:off x="2109" y="3612"/>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8" name="Oval 18"/>
            <p:cNvSpPr>
              <a:spLocks noChangeArrowheads="1"/>
            </p:cNvSpPr>
            <p:nvPr/>
          </p:nvSpPr>
          <p:spPr bwMode="gray">
            <a:xfrm>
              <a:off x="2119" y="3631"/>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9" name="Group 19"/>
          <p:cNvGrpSpPr>
            <a:grpSpLocks/>
          </p:cNvGrpSpPr>
          <p:nvPr/>
        </p:nvGrpSpPr>
        <p:grpSpPr bwMode="auto">
          <a:xfrm>
            <a:off x="5278438" y="1728788"/>
            <a:ext cx="360362" cy="360362"/>
            <a:chOff x="3470" y="1706"/>
            <a:chExt cx="227" cy="227"/>
          </a:xfrm>
        </p:grpSpPr>
        <p:sp>
          <p:nvSpPr>
            <p:cNvPr id="51220" name="Oval 20"/>
            <p:cNvSpPr>
              <a:spLocks noChangeArrowheads="1"/>
            </p:cNvSpPr>
            <p:nvPr/>
          </p:nvSpPr>
          <p:spPr bwMode="gray">
            <a:xfrm>
              <a:off x="3470" y="1706"/>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1" name="Oval 21"/>
            <p:cNvSpPr>
              <a:spLocks noChangeArrowheads="1"/>
            </p:cNvSpPr>
            <p:nvPr/>
          </p:nvSpPr>
          <p:spPr bwMode="gray">
            <a:xfrm>
              <a:off x="3480" y="1725"/>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22" name="Group 22"/>
          <p:cNvGrpSpPr>
            <a:grpSpLocks/>
          </p:cNvGrpSpPr>
          <p:nvPr/>
        </p:nvGrpSpPr>
        <p:grpSpPr bwMode="auto">
          <a:xfrm>
            <a:off x="6227763" y="3405188"/>
            <a:ext cx="360362" cy="360362"/>
            <a:chOff x="3923" y="2659"/>
            <a:chExt cx="227" cy="227"/>
          </a:xfrm>
        </p:grpSpPr>
        <p:sp>
          <p:nvSpPr>
            <p:cNvPr id="51223" name="Oval 23"/>
            <p:cNvSpPr>
              <a:spLocks noChangeArrowheads="1"/>
            </p:cNvSpPr>
            <p:nvPr/>
          </p:nvSpPr>
          <p:spPr bwMode="gray">
            <a:xfrm>
              <a:off x="3923" y="2659"/>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4" name="Oval 24"/>
            <p:cNvSpPr>
              <a:spLocks noChangeArrowheads="1"/>
            </p:cNvSpPr>
            <p:nvPr/>
          </p:nvSpPr>
          <p:spPr bwMode="gray">
            <a:xfrm>
              <a:off x="3933" y="2678"/>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25" name="Group 25"/>
          <p:cNvGrpSpPr>
            <a:grpSpLocks/>
          </p:cNvGrpSpPr>
          <p:nvPr/>
        </p:nvGrpSpPr>
        <p:grpSpPr bwMode="auto">
          <a:xfrm>
            <a:off x="5334000" y="5005388"/>
            <a:ext cx="360363" cy="360362"/>
            <a:chOff x="3515" y="3521"/>
            <a:chExt cx="227" cy="227"/>
          </a:xfrm>
        </p:grpSpPr>
        <p:sp>
          <p:nvSpPr>
            <p:cNvPr id="51226" name="Oval 26"/>
            <p:cNvSpPr>
              <a:spLocks noChangeArrowheads="1"/>
            </p:cNvSpPr>
            <p:nvPr/>
          </p:nvSpPr>
          <p:spPr bwMode="gray">
            <a:xfrm>
              <a:off x="3515" y="3521"/>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7" name="Oval 27"/>
            <p:cNvSpPr>
              <a:spLocks noChangeArrowheads="1"/>
            </p:cNvSpPr>
            <p:nvPr/>
          </p:nvSpPr>
          <p:spPr bwMode="gray">
            <a:xfrm>
              <a:off x="3525" y="3540"/>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sp>
        <p:nvSpPr>
          <p:cNvPr id="51228" name="Oval 28"/>
          <p:cNvSpPr>
            <a:spLocks noChangeArrowheads="1"/>
          </p:cNvSpPr>
          <p:nvPr/>
        </p:nvSpPr>
        <p:spPr bwMode="gray">
          <a:xfrm>
            <a:off x="3624263" y="2643188"/>
            <a:ext cx="1944687" cy="194468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1229" name="Oval 29"/>
          <p:cNvSpPr>
            <a:spLocks noChangeArrowheads="1"/>
          </p:cNvSpPr>
          <p:nvPr/>
        </p:nvSpPr>
        <p:spPr bwMode="gray">
          <a:xfrm>
            <a:off x="3617913" y="2627313"/>
            <a:ext cx="1944687" cy="1944687"/>
          </a:xfrm>
          <a:prstGeom prst="ellipse">
            <a:avLst/>
          </a:prstGeom>
          <a:gradFill rotWithShape="1">
            <a:gsLst>
              <a:gs pos="0">
                <a:schemeClr val="hlink">
                  <a:alpha val="32001"/>
                </a:schemeClr>
              </a:gs>
              <a:gs pos="100000">
                <a:schemeClr val="hlink">
                  <a:gamma/>
                  <a:shade val="46275"/>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1230" name="Oval 30"/>
          <p:cNvSpPr>
            <a:spLocks noChangeArrowheads="1"/>
          </p:cNvSpPr>
          <p:nvPr/>
        </p:nvSpPr>
        <p:spPr bwMode="gray">
          <a:xfrm>
            <a:off x="3751263" y="2770188"/>
            <a:ext cx="1690687" cy="169068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1231" name="Oval 31"/>
          <p:cNvSpPr>
            <a:spLocks noChangeArrowheads="1"/>
          </p:cNvSpPr>
          <p:nvPr/>
        </p:nvSpPr>
        <p:spPr bwMode="gray">
          <a:xfrm>
            <a:off x="3733800" y="2743200"/>
            <a:ext cx="1690688" cy="1690688"/>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51244" name="Group 44"/>
          <p:cNvGrpSpPr>
            <a:grpSpLocks/>
          </p:cNvGrpSpPr>
          <p:nvPr/>
        </p:nvGrpSpPr>
        <p:grpSpPr bwMode="auto">
          <a:xfrm>
            <a:off x="3835400" y="2854325"/>
            <a:ext cx="1522413" cy="1522413"/>
            <a:chOff x="2416" y="1798"/>
            <a:chExt cx="959" cy="959"/>
          </a:xfrm>
        </p:grpSpPr>
        <p:sp>
          <p:nvSpPr>
            <p:cNvPr id="51232" name="Oval 32"/>
            <p:cNvSpPr>
              <a:spLocks noChangeArrowheads="1"/>
            </p:cNvSpPr>
            <p:nvPr/>
          </p:nvSpPr>
          <p:spPr bwMode="gray">
            <a:xfrm>
              <a:off x="2416" y="1798"/>
              <a:ext cx="959" cy="959"/>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1233" name="Oval 33"/>
            <p:cNvSpPr>
              <a:spLocks noChangeArrowheads="1"/>
            </p:cNvSpPr>
            <p:nvPr/>
          </p:nvSpPr>
          <p:spPr bwMode="gray">
            <a:xfrm>
              <a:off x="2430" y="1810"/>
              <a:ext cx="927" cy="928"/>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4" name="Oval 34"/>
            <p:cNvSpPr>
              <a:spLocks noChangeArrowheads="1"/>
            </p:cNvSpPr>
            <p:nvPr/>
          </p:nvSpPr>
          <p:spPr bwMode="gray">
            <a:xfrm>
              <a:off x="2441" y="1816"/>
              <a:ext cx="906" cy="904"/>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5" name="Oval 35"/>
            <p:cNvSpPr>
              <a:spLocks noChangeArrowheads="1"/>
            </p:cNvSpPr>
            <p:nvPr/>
          </p:nvSpPr>
          <p:spPr bwMode="gray">
            <a:xfrm>
              <a:off x="2451" y="1825"/>
              <a:ext cx="861" cy="845"/>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6" name="Oval 36"/>
            <p:cNvSpPr>
              <a:spLocks noChangeArrowheads="1"/>
            </p:cNvSpPr>
            <p:nvPr/>
          </p:nvSpPr>
          <p:spPr bwMode="gray">
            <a:xfrm>
              <a:off x="2502" y="1848"/>
              <a:ext cx="765" cy="687"/>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sp>
        <p:nvSpPr>
          <p:cNvPr id="51237" name="Text Box 37"/>
          <p:cNvSpPr txBox="1">
            <a:spLocks noChangeArrowheads="1"/>
          </p:cNvSpPr>
          <p:nvPr/>
        </p:nvSpPr>
        <p:spPr bwMode="auto">
          <a:xfrm>
            <a:off x="3774318" y="3295297"/>
            <a:ext cx="15729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rtl="1"/>
            <a:r>
              <a:rPr lang="fa-IR" sz="1600" b="1" dirty="0">
                <a:solidFill>
                  <a:schemeClr val="accent1"/>
                </a:solidFill>
                <a:cs typeface="B Nazanin" pitchFamily="2" charset="-78"/>
              </a:rPr>
              <a:t>واردات ازکشور روسیه</a:t>
            </a:r>
            <a:endParaRPr lang="en-US" sz="1600" b="1" dirty="0">
              <a:solidFill>
                <a:schemeClr val="accent1"/>
              </a:solidFill>
              <a:cs typeface="B Nazanin" pitchFamily="2" charset="-78"/>
            </a:endParaRPr>
          </a:p>
        </p:txBody>
      </p:sp>
      <p:pic>
        <p:nvPicPr>
          <p:cNvPr id="45" name="Picture 44"/>
          <p:cNvPicPr>
            <a:picLocks noChangeAspect="1"/>
          </p:cNvPicPr>
          <p:nvPr/>
        </p:nvPicPr>
        <p:blipFill>
          <a:blip r:embed="rId2"/>
          <a:stretch>
            <a:fillRect/>
          </a:stretch>
        </p:blipFill>
        <p:spPr>
          <a:xfrm>
            <a:off x="8153400" y="97491"/>
            <a:ext cx="914479" cy="1024217"/>
          </a:xfrm>
          <a:prstGeom prst="rect">
            <a:avLst/>
          </a:prstGeom>
        </p:spPr>
      </p:pic>
      <p:sp>
        <p:nvSpPr>
          <p:cNvPr id="2" name="Rectangle 1"/>
          <p:cNvSpPr/>
          <p:nvPr/>
        </p:nvSpPr>
        <p:spPr>
          <a:xfrm>
            <a:off x="6386923" y="1929606"/>
            <a:ext cx="2873942" cy="338554"/>
          </a:xfrm>
          <a:prstGeom prst="rect">
            <a:avLst/>
          </a:prstGeom>
        </p:spPr>
        <p:txBody>
          <a:bodyPr wrap="square">
            <a:spAutoFit/>
          </a:bodyPr>
          <a:lstStyle/>
          <a:p>
            <a:pPr algn="ctr" rtl="1"/>
            <a:r>
              <a:rPr lang="fa-IR" sz="1600" b="1" dirty="0">
                <a:solidFill>
                  <a:srgbClr val="0070C0"/>
                </a:solidFill>
                <a:cs typeface="B Nazanin" pitchFamily="2" charset="-78"/>
              </a:rPr>
              <a:t>گروه اول</a:t>
            </a:r>
            <a:endParaRPr lang="en-US" sz="1600" b="1" dirty="0">
              <a:solidFill>
                <a:srgbClr val="0070C0"/>
              </a:solidFill>
              <a:cs typeface="B Nazanin" pitchFamily="2" charset="-78"/>
            </a:endParaRPr>
          </a:p>
        </p:txBody>
      </p:sp>
      <p:sp>
        <p:nvSpPr>
          <p:cNvPr id="47" name="Rectangle 46"/>
          <p:cNvSpPr/>
          <p:nvPr/>
        </p:nvSpPr>
        <p:spPr>
          <a:xfrm>
            <a:off x="578552" y="2999370"/>
            <a:ext cx="1846521" cy="830997"/>
          </a:xfrm>
          <a:prstGeom prst="rect">
            <a:avLst/>
          </a:prstGeom>
        </p:spPr>
        <p:txBody>
          <a:bodyPr wrap="square">
            <a:spAutoFit/>
          </a:bodyPr>
          <a:lstStyle/>
          <a:p>
            <a:pPr algn="ctr" rtl="1"/>
            <a:r>
              <a:rPr lang="fa-IR" sz="1600" b="1" dirty="0">
                <a:solidFill>
                  <a:srgbClr val="0070C0"/>
                </a:solidFill>
                <a:cs typeface="B Nazanin" pitchFamily="2" charset="-78"/>
              </a:rPr>
              <a:t>انواع چوب/ خمیرکاغذ/انواع ورق های فلزی و فولادی و...</a:t>
            </a:r>
            <a:endParaRPr lang="en-US" sz="1600" b="1" dirty="0">
              <a:solidFill>
                <a:srgbClr val="0070C0"/>
              </a:solidFill>
              <a:cs typeface="B Nazanin" pitchFamily="2" charset="-78"/>
            </a:endParaRPr>
          </a:p>
        </p:txBody>
      </p:sp>
      <p:sp>
        <p:nvSpPr>
          <p:cNvPr id="5" name="Rectangle 4"/>
          <p:cNvSpPr/>
          <p:nvPr/>
        </p:nvSpPr>
        <p:spPr>
          <a:xfrm>
            <a:off x="6616720" y="2833088"/>
            <a:ext cx="2286949" cy="941796"/>
          </a:xfrm>
          <a:prstGeom prst="rect">
            <a:avLst/>
          </a:prstGeom>
        </p:spPr>
        <p:txBody>
          <a:bodyPr wrap="square">
            <a:spAutoFit/>
          </a:bodyPr>
          <a:lstStyle/>
          <a:p>
            <a:pPr marR="0" lvl="0" algn="ctr" rtl="1">
              <a:lnSpc>
                <a:spcPct val="115000"/>
              </a:lnSpc>
              <a:spcBef>
                <a:spcPts val="0"/>
              </a:spcBef>
              <a:spcAft>
                <a:spcPts val="1000"/>
              </a:spcAft>
            </a:pPr>
            <a:r>
              <a:rPr lang="fa-IR" sz="1600" b="1" dirty="0">
                <a:solidFill>
                  <a:srgbClr val="0070C0"/>
                </a:solidFill>
                <a:cs typeface="B Nazanin" pitchFamily="2" charset="-78"/>
              </a:rPr>
              <a:t>کالاهای ضروری و اساسی (ذرت / روغن / دانه های روغنی/ گوشت گرم و...)</a:t>
            </a:r>
            <a:endParaRPr lang="en-US" sz="1600" b="1" dirty="0">
              <a:solidFill>
                <a:srgbClr val="0070C0"/>
              </a:solidFill>
              <a:cs typeface="B Nazanin" pitchFamily="2" charset="-78"/>
            </a:endParaRPr>
          </a:p>
        </p:txBody>
      </p:sp>
      <p:sp>
        <p:nvSpPr>
          <p:cNvPr id="50" name="Rectangle 49"/>
          <p:cNvSpPr/>
          <p:nvPr/>
        </p:nvSpPr>
        <p:spPr>
          <a:xfrm>
            <a:off x="72458" y="2110226"/>
            <a:ext cx="2873942" cy="338554"/>
          </a:xfrm>
          <a:prstGeom prst="rect">
            <a:avLst/>
          </a:prstGeom>
        </p:spPr>
        <p:txBody>
          <a:bodyPr wrap="square">
            <a:spAutoFit/>
          </a:bodyPr>
          <a:lstStyle/>
          <a:p>
            <a:pPr algn="ctr" rtl="1"/>
            <a:r>
              <a:rPr lang="fa-IR" sz="1600" b="1" dirty="0">
                <a:solidFill>
                  <a:srgbClr val="0070C0"/>
                </a:solidFill>
                <a:cs typeface="B Nazanin" pitchFamily="2" charset="-78"/>
              </a:rPr>
              <a:t>گروه دوم</a:t>
            </a:r>
            <a:endParaRPr lang="en-US" sz="1600" b="1" dirty="0">
              <a:solidFill>
                <a:srgbClr val="0070C0"/>
              </a:solidFill>
              <a:cs typeface="B Nazanin" pitchFamily="2" charset="-78"/>
            </a:endParaRPr>
          </a:p>
        </p:txBody>
      </p:sp>
      <p:sp>
        <p:nvSpPr>
          <p:cNvPr id="3" name="Title 2"/>
          <p:cNvSpPr>
            <a:spLocks noGrp="1"/>
          </p:cNvSpPr>
          <p:nvPr>
            <p:ph type="title"/>
          </p:nvPr>
        </p:nvSpPr>
        <p:spPr/>
        <p:txBody>
          <a:bodyPr/>
          <a:lstStyle/>
          <a:p>
            <a:r>
              <a:rPr lang="fa-IR" dirty="0">
                <a:cs typeface="2  Badr" panose="00000400000000000000" pitchFamily="2" charset="-78"/>
              </a:rPr>
              <a:t>                عمده کالاهای وارداتی از روسیه</a:t>
            </a:r>
          </a:p>
        </p:txBody>
      </p:sp>
      <p:sp>
        <p:nvSpPr>
          <p:cNvPr id="44" name="Title 2"/>
          <p:cNvSpPr txBox="1">
            <a:spLocks/>
          </p:cNvSpPr>
          <p:nvPr/>
        </p:nvSpPr>
        <p:spPr bwMode="white">
          <a:xfrm>
            <a:off x="2438400" y="609599"/>
            <a:ext cx="62484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kern="1200">
                <a:solidFill>
                  <a:schemeClr val="bg1"/>
                </a:solidFill>
                <a:latin typeface="+mj-lt"/>
                <a:ea typeface="+mj-ea"/>
                <a:cs typeface="+mj-cs"/>
              </a:defRPr>
            </a:lvl1pPr>
            <a:lvl2pPr algn="ctr" rtl="0" eaLnBrk="1" fontAlgn="base" hangingPunct="1">
              <a:spcBef>
                <a:spcPct val="0"/>
              </a:spcBef>
              <a:spcAft>
                <a:spcPct val="0"/>
              </a:spcAft>
              <a:defRPr sz="3200">
                <a:solidFill>
                  <a:schemeClr val="bg1"/>
                </a:solidFill>
                <a:latin typeface="Arial" panose="020B0604020202020204" pitchFamily="34" charset="0"/>
              </a:defRPr>
            </a:lvl2pPr>
            <a:lvl3pPr algn="ctr" rtl="0" eaLnBrk="1" fontAlgn="base" hangingPunct="1">
              <a:spcBef>
                <a:spcPct val="0"/>
              </a:spcBef>
              <a:spcAft>
                <a:spcPct val="0"/>
              </a:spcAft>
              <a:defRPr sz="3200">
                <a:solidFill>
                  <a:schemeClr val="bg1"/>
                </a:solidFill>
                <a:latin typeface="Arial" panose="020B0604020202020204" pitchFamily="34" charset="0"/>
              </a:defRPr>
            </a:lvl3pPr>
            <a:lvl4pPr algn="ctr" rtl="0" eaLnBrk="1" fontAlgn="base" hangingPunct="1">
              <a:spcBef>
                <a:spcPct val="0"/>
              </a:spcBef>
              <a:spcAft>
                <a:spcPct val="0"/>
              </a:spcAft>
              <a:defRPr sz="3200">
                <a:solidFill>
                  <a:schemeClr val="bg1"/>
                </a:solidFill>
                <a:latin typeface="Arial" panose="020B0604020202020204" pitchFamily="34" charset="0"/>
              </a:defRPr>
            </a:lvl4pPr>
            <a:lvl5pPr algn="ctr" rtl="0" eaLnBrk="1" fontAlgn="base" hangingPunct="1">
              <a:spcBef>
                <a:spcPct val="0"/>
              </a:spcBef>
              <a:spcAft>
                <a:spcPct val="0"/>
              </a:spcAft>
              <a:defRPr sz="3200">
                <a:solidFill>
                  <a:schemeClr val="bg1"/>
                </a:solidFill>
                <a:latin typeface="Arial" panose="020B0604020202020204" pitchFamily="34" charset="0"/>
              </a:defRPr>
            </a:lvl5pPr>
            <a:lvl6pPr marL="457200" algn="ctr" rtl="0" eaLnBrk="1" fontAlgn="base" hangingPunct="1">
              <a:spcBef>
                <a:spcPct val="0"/>
              </a:spcBef>
              <a:spcAft>
                <a:spcPct val="0"/>
              </a:spcAft>
              <a:defRPr sz="3200">
                <a:solidFill>
                  <a:schemeClr val="bg1"/>
                </a:solidFill>
                <a:latin typeface="Arial" panose="020B0604020202020204" pitchFamily="34" charset="0"/>
              </a:defRPr>
            </a:lvl6pPr>
            <a:lvl7pPr marL="914400" algn="ctr" rtl="0" eaLnBrk="1" fontAlgn="base" hangingPunct="1">
              <a:spcBef>
                <a:spcPct val="0"/>
              </a:spcBef>
              <a:spcAft>
                <a:spcPct val="0"/>
              </a:spcAft>
              <a:defRPr sz="3200">
                <a:solidFill>
                  <a:schemeClr val="bg1"/>
                </a:solidFill>
                <a:latin typeface="Arial" panose="020B0604020202020204" pitchFamily="34" charset="0"/>
              </a:defRPr>
            </a:lvl7pPr>
            <a:lvl8pPr marL="1371600" algn="ctr" rtl="0" eaLnBrk="1" fontAlgn="base" hangingPunct="1">
              <a:spcBef>
                <a:spcPct val="0"/>
              </a:spcBef>
              <a:spcAft>
                <a:spcPct val="0"/>
              </a:spcAft>
              <a:defRPr sz="3200">
                <a:solidFill>
                  <a:schemeClr val="bg1"/>
                </a:solidFill>
                <a:latin typeface="Arial" panose="020B0604020202020204" pitchFamily="34" charset="0"/>
              </a:defRPr>
            </a:lvl8pPr>
            <a:lvl9pPr marL="1828800" algn="ctr" rtl="0" eaLnBrk="1" fontAlgn="base" hangingPunct="1">
              <a:spcBef>
                <a:spcPct val="0"/>
              </a:spcBef>
              <a:spcAft>
                <a:spcPct val="0"/>
              </a:spcAft>
              <a:defRPr sz="3200">
                <a:solidFill>
                  <a:schemeClr val="bg1"/>
                </a:solidFill>
                <a:latin typeface="Arial" panose="020B0604020202020204" pitchFamily="34" charset="0"/>
              </a:defRPr>
            </a:lvl9pPr>
          </a:lstStyle>
          <a:p>
            <a:r>
              <a:rPr lang="fa-IR">
                <a:cs typeface="2  Badr" panose="00000400000000000000" pitchFamily="2" charset="-78"/>
              </a:rPr>
              <a:t>                عمده کالاهای وارداتی از روسیه</a:t>
            </a:r>
            <a:endParaRPr lang="fa-IR" dirty="0">
              <a:cs typeface="2  Badr" panose="00000400000000000000" pitchFamily="2" charset="-78"/>
            </a:endParaRPr>
          </a:p>
        </p:txBody>
      </p:sp>
    </p:spTree>
    <p:extLst>
      <p:ext uri="{BB962C8B-B14F-4D97-AF65-F5344CB8AC3E}">
        <p14:creationId xmlns:p14="http://schemas.microsoft.com/office/powerpoint/2010/main" val="1631679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AutoShape 3"/>
          <p:cNvSpPr>
            <a:spLocks noChangeArrowheads="1"/>
          </p:cNvSpPr>
          <p:nvPr/>
        </p:nvSpPr>
        <p:spPr bwMode="gray">
          <a:xfrm rot="39573186">
            <a:off x="4777581" y="2331244"/>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4" name="AutoShape 4"/>
          <p:cNvSpPr>
            <a:spLocks noChangeArrowheads="1"/>
          </p:cNvSpPr>
          <p:nvPr/>
        </p:nvSpPr>
        <p:spPr bwMode="gray">
          <a:xfrm rot="3465783">
            <a:off x="4777582" y="4495006"/>
            <a:ext cx="792162" cy="288925"/>
          </a:xfrm>
          <a:prstGeom prst="rightArrow">
            <a:avLst>
              <a:gd name="adj1" fmla="val 35167"/>
              <a:gd name="adj2" fmla="val 111028"/>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5" name="AutoShape 5"/>
          <p:cNvSpPr>
            <a:spLocks noChangeArrowheads="1"/>
          </p:cNvSpPr>
          <p:nvPr/>
        </p:nvSpPr>
        <p:spPr bwMode="gray">
          <a:xfrm rot="35969022">
            <a:off x="3558381" y="2407444"/>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6" name="AutoShape 6"/>
          <p:cNvSpPr>
            <a:spLocks noChangeArrowheads="1"/>
          </p:cNvSpPr>
          <p:nvPr/>
        </p:nvSpPr>
        <p:spPr bwMode="gray">
          <a:xfrm rot="7535209">
            <a:off x="3520281" y="4461669"/>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7" name="AutoShape 7"/>
          <p:cNvSpPr>
            <a:spLocks noChangeArrowheads="1"/>
          </p:cNvSpPr>
          <p:nvPr/>
        </p:nvSpPr>
        <p:spPr bwMode="gray">
          <a:xfrm>
            <a:off x="5356225" y="3459163"/>
            <a:ext cx="792163"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8" name="AutoShape 8"/>
          <p:cNvSpPr>
            <a:spLocks noChangeArrowheads="1"/>
          </p:cNvSpPr>
          <p:nvPr/>
        </p:nvSpPr>
        <p:spPr bwMode="gray">
          <a:xfrm rot="-10800000">
            <a:off x="2946400" y="3452813"/>
            <a:ext cx="863600" cy="288925"/>
          </a:xfrm>
          <a:prstGeom prst="rightArrow">
            <a:avLst>
              <a:gd name="adj1" fmla="val 35167"/>
              <a:gd name="adj2" fmla="val 121041"/>
            </a:avLst>
          </a:prstGeom>
          <a:gradFill rotWithShape="1">
            <a:gsLst>
              <a:gs pos="0">
                <a:schemeClr val="tx2">
                  <a:gamma/>
                  <a:shade val="89020"/>
                  <a:invGamma/>
                  <a:alpha val="0"/>
                </a:schemeClr>
              </a:gs>
              <a:gs pos="100000">
                <a:schemeClr val="tx2"/>
              </a:gs>
            </a:gsLst>
            <a:lin ang="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09" name="Oval 9"/>
          <p:cNvSpPr>
            <a:spLocks noChangeArrowheads="1"/>
          </p:cNvSpPr>
          <p:nvPr/>
        </p:nvSpPr>
        <p:spPr bwMode="gray">
          <a:xfrm>
            <a:off x="2692400" y="1690688"/>
            <a:ext cx="3743325" cy="3744912"/>
          </a:xfrm>
          <a:prstGeom prst="ellipse">
            <a:avLst/>
          </a:prstGeom>
          <a:noFill/>
          <a:ln w="38100" algn="ctr">
            <a:solidFill>
              <a:schemeClr val="tx2"/>
            </a:solidFill>
            <a:round/>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nvGrpSpPr>
          <p:cNvPr id="51210" name="Group 10"/>
          <p:cNvGrpSpPr>
            <a:grpSpLocks/>
          </p:cNvGrpSpPr>
          <p:nvPr/>
        </p:nvGrpSpPr>
        <p:grpSpPr bwMode="auto">
          <a:xfrm>
            <a:off x="3429000" y="1749425"/>
            <a:ext cx="360363" cy="360363"/>
            <a:chOff x="1973" y="1706"/>
            <a:chExt cx="227" cy="227"/>
          </a:xfrm>
        </p:grpSpPr>
        <p:sp>
          <p:nvSpPr>
            <p:cNvPr id="51211" name="Oval 11"/>
            <p:cNvSpPr>
              <a:spLocks noChangeArrowheads="1"/>
            </p:cNvSpPr>
            <p:nvPr/>
          </p:nvSpPr>
          <p:spPr bwMode="gray">
            <a:xfrm>
              <a:off x="1973" y="1706"/>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2" name="Oval 12"/>
            <p:cNvSpPr>
              <a:spLocks noChangeArrowheads="1"/>
            </p:cNvSpPr>
            <p:nvPr/>
          </p:nvSpPr>
          <p:spPr bwMode="gray">
            <a:xfrm>
              <a:off x="1983" y="1725"/>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3" name="Group 13"/>
          <p:cNvGrpSpPr>
            <a:grpSpLocks/>
          </p:cNvGrpSpPr>
          <p:nvPr/>
        </p:nvGrpSpPr>
        <p:grpSpPr bwMode="auto">
          <a:xfrm>
            <a:off x="2484438" y="3405188"/>
            <a:ext cx="360362" cy="360362"/>
            <a:chOff x="1565" y="2659"/>
            <a:chExt cx="227" cy="227"/>
          </a:xfrm>
        </p:grpSpPr>
        <p:sp>
          <p:nvSpPr>
            <p:cNvPr id="51214" name="Oval 14"/>
            <p:cNvSpPr>
              <a:spLocks noChangeArrowheads="1"/>
            </p:cNvSpPr>
            <p:nvPr/>
          </p:nvSpPr>
          <p:spPr bwMode="gray">
            <a:xfrm>
              <a:off x="1565" y="2659"/>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5" name="Oval 15"/>
            <p:cNvSpPr>
              <a:spLocks noChangeArrowheads="1"/>
            </p:cNvSpPr>
            <p:nvPr/>
          </p:nvSpPr>
          <p:spPr bwMode="gray">
            <a:xfrm>
              <a:off x="1575" y="2678"/>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6" name="Group 16"/>
          <p:cNvGrpSpPr>
            <a:grpSpLocks/>
          </p:cNvGrpSpPr>
          <p:nvPr/>
        </p:nvGrpSpPr>
        <p:grpSpPr bwMode="auto">
          <a:xfrm>
            <a:off x="3348038" y="4948238"/>
            <a:ext cx="360362" cy="360362"/>
            <a:chOff x="2109" y="3612"/>
            <a:chExt cx="227" cy="227"/>
          </a:xfrm>
        </p:grpSpPr>
        <p:sp>
          <p:nvSpPr>
            <p:cNvPr id="51217" name="Oval 17"/>
            <p:cNvSpPr>
              <a:spLocks noChangeArrowheads="1"/>
            </p:cNvSpPr>
            <p:nvPr/>
          </p:nvSpPr>
          <p:spPr bwMode="gray">
            <a:xfrm>
              <a:off x="2109" y="3612"/>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18" name="Oval 18"/>
            <p:cNvSpPr>
              <a:spLocks noChangeArrowheads="1"/>
            </p:cNvSpPr>
            <p:nvPr/>
          </p:nvSpPr>
          <p:spPr bwMode="gray">
            <a:xfrm>
              <a:off x="2119" y="3631"/>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19" name="Group 19"/>
          <p:cNvGrpSpPr>
            <a:grpSpLocks/>
          </p:cNvGrpSpPr>
          <p:nvPr/>
        </p:nvGrpSpPr>
        <p:grpSpPr bwMode="auto">
          <a:xfrm>
            <a:off x="5278438" y="1728788"/>
            <a:ext cx="360362" cy="360362"/>
            <a:chOff x="3470" y="1706"/>
            <a:chExt cx="227" cy="227"/>
          </a:xfrm>
        </p:grpSpPr>
        <p:sp>
          <p:nvSpPr>
            <p:cNvPr id="51220" name="Oval 20"/>
            <p:cNvSpPr>
              <a:spLocks noChangeArrowheads="1"/>
            </p:cNvSpPr>
            <p:nvPr/>
          </p:nvSpPr>
          <p:spPr bwMode="gray">
            <a:xfrm>
              <a:off x="3470" y="1706"/>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1" name="Oval 21"/>
            <p:cNvSpPr>
              <a:spLocks noChangeArrowheads="1"/>
            </p:cNvSpPr>
            <p:nvPr/>
          </p:nvSpPr>
          <p:spPr bwMode="gray">
            <a:xfrm>
              <a:off x="3480" y="1725"/>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22" name="Group 22"/>
          <p:cNvGrpSpPr>
            <a:grpSpLocks/>
          </p:cNvGrpSpPr>
          <p:nvPr/>
        </p:nvGrpSpPr>
        <p:grpSpPr bwMode="auto">
          <a:xfrm>
            <a:off x="6227763" y="3405188"/>
            <a:ext cx="360362" cy="360362"/>
            <a:chOff x="3923" y="2659"/>
            <a:chExt cx="227" cy="227"/>
          </a:xfrm>
        </p:grpSpPr>
        <p:sp>
          <p:nvSpPr>
            <p:cNvPr id="51223" name="Oval 23"/>
            <p:cNvSpPr>
              <a:spLocks noChangeArrowheads="1"/>
            </p:cNvSpPr>
            <p:nvPr/>
          </p:nvSpPr>
          <p:spPr bwMode="gray">
            <a:xfrm>
              <a:off x="3923" y="2659"/>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4" name="Oval 24"/>
            <p:cNvSpPr>
              <a:spLocks noChangeArrowheads="1"/>
            </p:cNvSpPr>
            <p:nvPr/>
          </p:nvSpPr>
          <p:spPr bwMode="gray">
            <a:xfrm>
              <a:off x="3933" y="2678"/>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grpSp>
        <p:nvGrpSpPr>
          <p:cNvPr id="51225" name="Group 25"/>
          <p:cNvGrpSpPr>
            <a:grpSpLocks/>
          </p:cNvGrpSpPr>
          <p:nvPr/>
        </p:nvGrpSpPr>
        <p:grpSpPr bwMode="auto">
          <a:xfrm>
            <a:off x="5334000" y="5005388"/>
            <a:ext cx="360363" cy="360362"/>
            <a:chOff x="3515" y="3521"/>
            <a:chExt cx="227" cy="227"/>
          </a:xfrm>
        </p:grpSpPr>
        <p:sp>
          <p:nvSpPr>
            <p:cNvPr id="51226" name="Oval 26"/>
            <p:cNvSpPr>
              <a:spLocks noChangeArrowheads="1"/>
            </p:cNvSpPr>
            <p:nvPr/>
          </p:nvSpPr>
          <p:spPr bwMode="gray">
            <a:xfrm>
              <a:off x="3515" y="3521"/>
              <a:ext cx="227" cy="227"/>
            </a:xfrm>
            <a:prstGeom prst="ellipse">
              <a:avLst/>
            </a:prstGeom>
            <a:gradFill rotWithShape="1">
              <a:gsLst>
                <a:gs pos="0">
                  <a:schemeClr val="hlink">
                    <a:gamma/>
                    <a:tint val="33725"/>
                    <a:invGamma/>
                  </a:schemeClr>
                </a:gs>
                <a:gs pos="100000">
                  <a:schemeClr val="hlink"/>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152400" dir="16200000" sy="-100000" rotWithShape="0">
                      <a:schemeClr val="bg2">
                        <a:alpha val="50000"/>
                      </a:schemeClr>
                    </a:outerShdw>
                  </a:effectLst>
                </a14:hiddenEffects>
              </a:ext>
            </a:extLst>
          </p:spPr>
          <p:txBody>
            <a:bodyPr wrap="none" anchor="ctr"/>
            <a:lstStyle/>
            <a:p>
              <a:endParaRPr lang="en-US"/>
            </a:p>
          </p:txBody>
        </p:sp>
        <p:sp>
          <p:nvSpPr>
            <p:cNvPr id="51227" name="Oval 27"/>
            <p:cNvSpPr>
              <a:spLocks noChangeArrowheads="1"/>
            </p:cNvSpPr>
            <p:nvPr/>
          </p:nvSpPr>
          <p:spPr bwMode="gray">
            <a:xfrm>
              <a:off x="3525" y="3540"/>
              <a:ext cx="141" cy="142"/>
            </a:xfrm>
            <a:prstGeom prst="ellipse">
              <a:avLst/>
            </a:prstGeom>
            <a:gradFill rotWithShape="1">
              <a:gsLst>
                <a:gs pos="0">
                  <a:schemeClr val="hlink">
                    <a:gamma/>
                    <a:tint val="33725"/>
                    <a:invGamma/>
                  </a:schemeClr>
                </a:gs>
                <a:gs pos="100000">
                  <a:schemeClr val="hlink">
                    <a:alpha val="0"/>
                  </a:schemeClr>
                </a:gs>
              </a:gsLst>
              <a:path path="shape">
                <a:fillToRect l="50000" t="50000" r="50000" b="50000"/>
              </a:path>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grpSp>
      <p:sp>
        <p:nvSpPr>
          <p:cNvPr id="51228" name="Oval 28"/>
          <p:cNvSpPr>
            <a:spLocks noChangeArrowheads="1"/>
          </p:cNvSpPr>
          <p:nvPr/>
        </p:nvSpPr>
        <p:spPr bwMode="gray">
          <a:xfrm>
            <a:off x="3624263" y="2643188"/>
            <a:ext cx="1944687" cy="194468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1229" name="Oval 29"/>
          <p:cNvSpPr>
            <a:spLocks noChangeArrowheads="1"/>
          </p:cNvSpPr>
          <p:nvPr/>
        </p:nvSpPr>
        <p:spPr bwMode="gray">
          <a:xfrm>
            <a:off x="3617913" y="2627313"/>
            <a:ext cx="1944687" cy="1944687"/>
          </a:xfrm>
          <a:prstGeom prst="ellipse">
            <a:avLst/>
          </a:prstGeom>
          <a:gradFill rotWithShape="1">
            <a:gsLst>
              <a:gs pos="0">
                <a:schemeClr val="hlink">
                  <a:alpha val="32001"/>
                </a:schemeClr>
              </a:gs>
              <a:gs pos="100000">
                <a:schemeClr val="hlink">
                  <a:gamma/>
                  <a:shade val="46275"/>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1230" name="Oval 30"/>
          <p:cNvSpPr>
            <a:spLocks noChangeArrowheads="1"/>
          </p:cNvSpPr>
          <p:nvPr/>
        </p:nvSpPr>
        <p:spPr bwMode="gray">
          <a:xfrm>
            <a:off x="3751263" y="2770188"/>
            <a:ext cx="1690687" cy="169068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1231" name="Oval 31"/>
          <p:cNvSpPr>
            <a:spLocks noChangeArrowheads="1"/>
          </p:cNvSpPr>
          <p:nvPr/>
        </p:nvSpPr>
        <p:spPr bwMode="gray">
          <a:xfrm>
            <a:off x="3733800" y="3328868"/>
            <a:ext cx="1690688" cy="519351"/>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b="1" dirty="0"/>
          </a:p>
        </p:txBody>
      </p:sp>
      <p:grpSp>
        <p:nvGrpSpPr>
          <p:cNvPr id="51244" name="Group 44"/>
          <p:cNvGrpSpPr>
            <a:grpSpLocks/>
          </p:cNvGrpSpPr>
          <p:nvPr/>
        </p:nvGrpSpPr>
        <p:grpSpPr bwMode="auto">
          <a:xfrm>
            <a:off x="3835400" y="2854325"/>
            <a:ext cx="1522413" cy="1522413"/>
            <a:chOff x="2416" y="1798"/>
            <a:chExt cx="959" cy="959"/>
          </a:xfrm>
        </p:grpSpPr>
        <p:sp>
          <p:nvSpPr>
            <p:cNvPr id="51232" name="Oval 32"/>
            <p:cNvSpPr>
              <a:spLocks noChangeArrowheads="1"/>
            </p:cNvSpPr>
            <p:nvPr/>
          </p:nvSpPr>
          <p:spPr bwMode="gray">
            <a:xfrm>
              <a:off x="2416" y="1798"/>
              <a:ext cx="959" cy="959"/>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1233" name="Oval 33"/>
            <p:cNvSpPr>
              <a:spLocks noChangeArrowheads="1"/>
            </p:cNvSpPr>
            <p:nvPr/>
          </p:nvSpPr>
          <p:spPr bwMode="gray">
            <a:xfrm>
              <a:off x="2430" y="1810"/>
              <a:ext cx="927" cy="928"/>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4" name="Oval 34"/>
            <p:cNvSpPr>
              <a:spLocks noChangeArrowheads="1"/>
            </p:cNvSpPr>
            <p:nvPr/>
          </p:nvSpPr>
          <p:spPr bwMode="gray">
            <a:xfrm>
              <a:off x="2441" y="1816"/>
              <a:ext cx="906" cy="904"/>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5" name="Oval 35"/>
            <p:cNvSpPr>
              <a:spLocks noChangeArrowheads="1"/>
            </p:cNvSpPr>
            <p:nvPr/>
          </p:nvSpPr>
          <p:spPr bwMode="gray">
            <a:xfrm>
              <a:off x="2451" y="1825"/>
              <a:ext cx="861" cy="845"/>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1236" name="Oval 36"/>
            <p:cNvSpPr>
              <a:spLocks noChangeArrowheads="1"/>
            </p:cNvSpPr>
            <p:nvPr/>
          </p:nvSpPr>
          <p:spPr bwMode="gray">
            <a:xfrm>
              <a:off x="2502" y="1848"/>
              <a:ext cx="765" cy="687"/>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grpSp>
      <p:sp>
        <p:nvSpPr>
          <p:cNvPr id="51237" name="Text Box 37"/>
          <p:cNvSpPr txBox="1">
            <a:spLocks noChangeArrowheads="1"/>
          </p:cNvSpPr>
          <p:nvPr/>
        </p:nvSpPr>
        <p:spPr bwMode="auto">
          <a:xfrm>
            <a:off x="3774318" y="3295297"/>
            <a:ext cx="15729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rtl="1"/>
            <a:r>
              <a:rPr lang="fa-IR" sz="1600" b="1" dirty="0">
                <a:solidFill>
                  <a:schemeClr val="accent1"/>
                </a:solidFill>
                <a:cs typeface="B Nazanin" pitchFamily="2" charset="-78"/>
              </a:rPr>
              <a:t>صادرات به کشور روسیه</a:t>
            </a:r>
            <a:endParaRPr lang="en-US" sz="1600" b="1" dirty="0">
              <a:solidFill>
                <a:schemeClr val="accent1"/>
              </a:solidFill>
              <a:cs typeface="B Nazanin" pitchFamily="2" charset="-78"/>
            </a:endParaRPr>
          </a:p>
        </p:txBody>
      </p:sp>
      <p:pic>
        <p:nvPicPr>
          <p:cNvPr id="45" name="Picture 44"/>
          <p:cNvPicPr>
            <a:picLocks noChangeAspect="1"/>
          </p:cNvPicPr>
          <p:nvPr/>
        </p:nvPicPr>
        <p:blipFill>
          <a:blip r:embed="rId2"/>
          <a:stretch>
            <a:fillRect/>
          </a:stretch>
        </p:blipFill>
        <p:spPr>
          <a:xfrm>
            <a:off x="8153400" y="97491"/>
            <a:ext cx="914479" cy="1024217"/>
          </a:xfrm>
          <a:prstGeom prst="rect">
            <a:avLst/>
          </a:prstGeom>
        </p:spPr>
      </p:pic>
      <p:sp>
        <p:nvSpPr>
          <p:cNvPr id="2" name="Rectangle 1"/>
          <p:cNvSpPr/>
          <p:nvPr/>
        </p:nvSpPr>
        <p:spPr>
          <a:xfrm>
            <a:off x="6043582" y="1949226"/>
            <a:ext cx="2873942" cy="338554"/>
          </a:xfrm>
          <a:prstGeom prst="rect">
            <a:avLst/>
          </a:prstGeom>
        </p:spPr>
        <p:txBody>
          <a:bodyPr wrap="square">
            <a:spAutoFit/>
          </a:bodyPr>
          <a:lstStyle/>
          <a:p>
            <a:pPr algn="ctr" rtl="1"/>
            <a:r>
              <a:rPr lang="fa-IR" sz="1600" b="1" dirty="0">
                <a:solidFill>
                  <a:srgbClr val="0070C0"/>
                </a:solidFill>
                <a:cs typeface="B Nazanin" pitchFamily="2" charset="-78"/>
              </a:rPr>
              <a:t>محصولات پتروشیمی</a:t>
            </a:r>
            <a:endParaRPr lang="en-US" sz="1600" b="1" dirty="0">
              <a:solidFill>
                <a:srgbClr val="0070C0"/>
              </a:solidFill>
              <a:cs typeface="B Nazanin" pitchFamily="2" charset="-78"/>
            </a:endParaRPr>
          </a:p>
        </p:txBody>
      </p:sp>
      <p:sp>
        <p:nvSpPr>
          <p:cNvPr id="47" name="Rectangle 46"/>
          <p:cNvSpPr/>
          <p:nvPr/>
        </p:nvSpPr>
        <p:spPr>
          <a:xfrm>
            <a:off x="946823" y="1892300"/>
            <a:ext cx="1520290" cy="830997"/>
          </a:xfrm>
          <a:prstGeom prst="rect">
            <a:avLst/>
          </a:prstGeom>
        </p:spPr>
        <p:txBody>
          <a:bodyPr wrap="square">
            <a:spAutoFit/>
          </a:bodyPr>
          <a:lstStyle/>
          <a:p>
            <a:pPr algn="ctr" rtl="1"/>
            <a:r>
              <a:rPr lang="fa-IR" sz="1600" b="1" dirty="0">
                <a:solidFill>
                  <a:srgbClr val="0070C0"/>
                </a:solidFill>
                <a:cs typeface="B Nazanin" pitchFamily="2" charset="-78"/>
              </a:rPr>
              <a:t>انواع رزین های صنعتی، اسید چرب و گلیسیرین</a:t>
            </a:r>
            <a:endParaRPr lang="en-US" sz="1600" b="1" dirty="0">
              <a:solidFill>
                <a:srgbClr val="0070C0"/>
              </a:solidFill>
              <a:cs typeface="B Nazanin" pitchFamily="2" charset="-78"/>
            </a:endParaRPr>
          </a:p>
        </p:txBody>
      </p:sp>
      <p:sp>
        <p:nvSpPr>
          <p:cNvPr id="5" name="Rectangle 4"/>
          <p:cNvSpPr/>
          <p:nvPr/>
        </p:nvSpPr>
        <p:spPr>
          <a:xfrm>
            <a:off x="6564477" y="4697579"/>
            <a:ext cx="2286949" cy="375487"/>
          </a:xfrm>
          <a:prstGeom prst="rect">
            <a:avLst/>
          </a:prstGeom>
        </p:spPr>
        <p:txBody>
          <a:bodyPr wrap="square">
            <a:spAutoFit/>
          </a:bodyPr>
          <a:lstStyle/>
          <a:p>
            <a:pPr marR="0" lvl="0" algn="ctr" rtl="1">
              <a:lnSpc>
                <a:spcPct val="115000"/>
              </a:lnSpc>
              <a:spcBef>
                <a:spcPts val="0"/>
              </a:spcBef>
              <a:spcAft>
                <a:spcPts val="1000"/>
              </a:spcAft>
            </a:pPr>
            <a:r>
              <a:rPr lang="fa-IR" sz="1600" b="1" dirty="0">
                <a:solidFill>
                  <a:srgbClr val="0070C0"/>
                </a:solidFill>
                <a:cs typeface="B Nazanin" pitchFamily="2" charset="-78"/>
              </a:rPr>
              <a:t>فراورده های نفتی</a:t>
            </a:r>
            <a:endParaRPr lang="en-US" sz="1600" b="1" dirty="0">
              <a:solidFill>
                <a:srgbClr val="0070C0"/>
              </a:solidFill>
              <a:cs typeface="B Nazanin" pitchFamily="2" charset="-78"/>
            </a:endParaRPr>
          </a:p>
        </p:txBody>
      </p:sp>
      <p:sp>
        <p:nvSpPr>
          <p:cNvPr id="50" name="Rectangle 49"/>
          <p:cNvSpPr/>
          <p:nvPr/>
        </p:nvSpPr>
        <p:spPr>
          <a:xfrm>
            <a:off x="509119" y="4674848"/>
            <a:ext cx="1852766" cy="338554"/>
          </a:xfrm>
          <a:prstGeom prst="rect">
            <a:avLst/>
          </a:prstGeom>
        </p:spPr>
        <p:txBody>
          <a:bodyPr wrap="square">
            <a:spAutoFit/>
          </a:bodyPr>
          <a:lstStyle/>
          <a:p>
            <a:pPr algn="ctr" rtl="1"/>
            <a:r>
              <a:rPr lang="fa-IR" sz="1600" b="1" dirty="0">
                <a:solidFill>
                  <a:srgbClr val="0070C0"/>
                </a:solidFill>
                <a:cs typeface="B Nazanin" pitchFamily="2" charset="-78"/>
              </a:rPr>
              <a:t>محصولات کشاورزی</a:t>
            </a:r>
            <a:endParaRPr lang="en-US" sz="1600" b="1" dirty="0">
              <a:solidFill>
                <a:srgbClr val="0070C0"/>
              </a:solidFill>
              <a:cs typeface="B Nazanin" pitchFamily="2" charset="-78"/>
            </a:endParaRPr>
          </a:p>
        </p:txBody>
      </p:sp>
      <p:sp>
        <p:nvSpPr>
          <p:cNvPr id="3" name="Title 2"/>
          <p:cNvSpPr>
            <a:spLocks noGrp="1"/>
          </p:cNvSpPr>
          <p:nvPr>
            <p:ph type="title"/>
          </p:nvPr>
        </p:nvSpPr>
        <p:spPr/>
        <p:txBody>
          <a:bodyPr/>
          <a:lstStyle/>
          <a:p>
            <a:r>
              <a:rPr lang="fa-IR" dirty="0">
                <a:cs typeface="2  Badr" panose="00000400000000000000" pitchFamily="2" charset="-78"/>
              </a:rPr>
              <a:t>          عمده کالاهای صادراتی به روسیه</a:t>
            </a:r>
            <a:endParaRPr lang="fa-IR" dirty="0"/>
          </a:p>
        </p:txBody>
      </p:sp>
    </p:spTree>
    <p:extLst>
      <p:ext uri="{BB962C8B-B14F-4D97-AF65-F5344CB8AC3E}">
        <p14:creationId xmlns:p14="http://schemas.microsoft.com/office/powerpoint/2010/main" val="736291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3600" dirty="0">
                <a:cs typeface="2  Badr" panose="00000400000000000000" pitchFamily="2" charset="-78"/>
              </a:rPr>
              <a:t>الزامات گشایش اعتباراسنادی</a:t>
            </a:r>
          </a:p>
        </p:txBody>
      </p:sp>
      <p:sp>
        <p:nvSpPr>
          <p:cNvPr id="3" name="Content Placeholder 2"/>
          <p:cNvSpPr>
            <a:spLocks noGrp="1"/>
          </p:cNvSpPr>
          <p:nvPr>
            <p:ph idx="1"/>
          </p:nvPr>
        </p:nvSpPr>
        <p:spPr/>
        <p:txBody>
          <a:bodyPr/>
          <a:lstStyle/>
          <a:p>
            <a:pPr algn="r" rtl="1">
              <a:buFont typeface="Wingdings" panose="05000000000000000000" pitchFamily="2" charset="2"/>
              <a:buChar char="ü"/>
            </a:pPr>
            <a:endParaRPr lang="fa-IR" dirty="0">
              <a:cs typeface="B Nazanin" panose="00000400000000000000" pitchFamily="2" charset="-78"/>
            </a:endParaRPr>
          </a:p>
          <a:p>
            <a:pPr marL="0" indent="0" algn="just" rtl="1">
              <a:buNone/>
            </a:pPr>
            <a:r>
              <a:rPr lang="ar-SA" dirty="0">
                <a:cs typeface="B Nazanin" panose="00000400000000000000" pitchFamily="2" charset="-78"/>
              </a:rPr>
              <a:t>واردکنندگان کالاهای اساسی از کشور روسیه تمایل بسیار زیادی به استفاده از اعتبار اسنادی در پرداخت</a:t>
            </a:r>
            <a:r>
              <a:rPr lang="fa-IR" dirty="0">
                <a:cs typeface="B Nazanin" panose="00000400000000000000" pitchFamily="2" charset="-78"/>
              </a:rPr>
              <a:t>‌</a:t>
            </a:r>
            <a:r>
              <a:rPr lang="ar-SA" dirty="0">
                <a:cs typeface="B Nazanin" panose="00000400000000000000" pitchFamily="2" charset="-78"/>
              </a:rPr>
              <a:t>های خود به تامین کنندگان روسی دارند، و از طرفی گشایش اعتبار منوط به اخذ کد تخصیص ارز از بانک مرکزی ج.ا.ا. می باشد</a:t>
            </a:r>
            <a:r>
              <a:rPr lang="fa-IR" dirty="0">
                <a:cs typeface="B Nazanin" panose="00000400000000000000" pitchFamily="2" charset="-78"/>
              </a:rPr>
              <a:t>:</a:t>
            </a:r>
          </a:p>
          <a:p>
            <a:pPr algn="r" rtl="1">
              <a:buFont typeface="Wingdings" panose="05000000000000000000" pitchFamily="2" charset="2"/>
              <a:buChar char="ü"/>
            </a:pPr>
            <a:r>
              <a:rPr lang="fa-IR" dirty="0">
                <a:cs typeface="B Nazanin" panose="00000400000000000000" pitchFamily="2" charset="-78"/>
              </a:rPr>
              <a:t>اخذ ثبت سفارش</a:t>
            </a:r>
          </a:p>
          <a:p>
            <a:pPr algn="r" rtl="1">
              <a:buFont typeface="Wingdings" panose="05000000000000000000" pitchFamily="2" charset="2"/>
              <a:buChar char="ü"/>
            </a:pPr>
            <a:r>
              <a:rPr lang="fa-IR" dirty="0">
                <a:cs typeface="B Nazanin" panose="00000400000000000000" pitchFamily="2" charset="-78"/>
              </a:rPr>
              <a:t>تخصیص ارز توسط بانک مرکزی ج.ا.ا.</a:t>
            </a:r>
          </a:p>
          <a:p>
            <a:pPr algn="r" rtl="1">
              <a:buFont typeface="Wingdings" panose="05000000000000000000" pitchFamily="2" charset="2"/>
              <a:buChar char="ü"/>
            </a:pPr>
            <a:endParaRPr lang="fa-IR" dirty="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153400" y="97491"/>
            <a:ext cx="914479" cy="1024217"/>
          </a:xfrm>
          <a:prstGeom prst="rect">
            <a:avLst/>
          </a:prstGeom>
        </p:spPr>
      </p:pic>
    </p:spTree>
    <p:extLst>
      <p:ext uri="{BB962C8B-B14F-4D97-AF65-F5344CB8AC3E}">
        <p14:creationId xmlns:p14="http://schemas.microsoft.com/office/powerpoint/2010/main" val="3028303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3600" dirty="0">
                <a:cs typeface="2  Badr" panose="00000400000000000000" pitchFamily="2" charset="-78"/>
              </a:rPr>
              <a:t>فرآیند واردات کالای اساسی در کشور</a:t>
            </a:r>
          </a:p>
        </p:txBody>
      </p:sp>
      <p:sp>
        <p:nvSpPr>
          <p:cNvPr id="3" name="Content Placeholder 2"/>
          <p:cNvSpPr>
            <a:spLocks noGrp="1"/>
          </p:cNvSpPr>
          <p:nvPr>
            <p:ph idx="1"/>
          </p:nvPr>
        </p:nvSpPr>
        <p:spPr/>
        <p:txBody>
          <a:bodyPr/>
          <a:lstStyle/>
          <a:p>
            <a:pPr algn="just" rtl="1">
              <a:buFont typeface="Wingdings" panose="05000000000000000000" pitchFamily="2" charset="2"/>
              <a:buChar char="ü"/>
            </a:pPr>
            <a:r>
              <a:rPr lang="ar-SA" sz="2800" dirty="0">
                <a:cs typeface="B Nazanin" panose="00000400000000000000" pitchFamily="2" charset="-78"/>
              </a:rPr>
              <a:t>وفق رویه جاری کشور، صدور گواهی تخصیص ارز توسط بانک مرکزی ج.ا.ا. برای واردات کالاهای اساسی مشمول نرخ ترجیحی (هر دلار معادل 285000 ریال) مستلزم واردات کالا به کشور، عرضه در سامانه بازارگاه و سپس اخذ تاییدیه وزارتخانه مربوطه توسط واردکننده می باشد</a:t>
            </a:r>
            <a:r>
              <a:rPr lang="fa-IR" sz="2800" dirty="0">
                <a:cs typeface="B Nazanin" panose="00000400000000000000" pitchFamily="2" charset="-78"/>
              </a:rPr>
              <a:t>:</a:t>
            </a:r>
          </a:p>
          <a:p>
            <a:pPr algn="r" rtl="1">
              <a:buFont typeface="Wingdings" panose="05000000000000000000" pitchFamily="2" charset="2"/>
              <a:buChar char="ü"/>
            </a:pPr>
            <a:r>
              <a:rPr lang="fa-IR" sz="2800" dirty="0">
                <a:cs typeface="B Nazanin" panose="00000400000000000000" pitchFamily="2" charset="-78"/>
              </a:rPr>
              <a:t>اخذ ثبت سفارش</a:t>
            </a:r>
          </a:p>
          <a:p>
            <a:pPr algn="r" rtl="1">
              <a:buFont typeface="Wingdings" panose="05000000000000000000" pitchFamily="2" charset="2"/>
              <a:buChar char="ü"/>
            </a:pPr>
            <a:r>
              <a:rPr lang="fa-IR" sz="2800" dirty="0">
                <a:cs typeface="B Nazanin" panose="00000400000000000000" pitchFamily="2" charset="-78"/>
              </a:rPr>
              <a:t>پرداخت وجه به فروشنده</a:t>
            </a:r>
          </a:p>
          <a:p>
            <a:pPr algn="r" rtl="1">
              <a:buFont typeface="Wingdings" panose="05000000000000000000" pitchFamily="2" charset="2"/>
              <a:buChar char="ü"/>
            </a:pPr>
            <a:r>
              <a:rPr lang="fa-IR" sz="2800" dirty="0">
                <a:cs typeface="B Nazanin" panose="00000400000000000000" pitchFamily="2" charset="-78"/>
              </a:rPr>
              <a:t>ورود کالا به کشور و عرضه در سامانه بازارگاه</a:t>
            </a:r>
          </a:p>
          <a:p>
            <a:pPr algn="r" rtl="1">
              <a:buFont typeface="Wingdings" panose="05000000000000000000" pitchFamily="2" charset="2"/>
              <a:buChar char="ü"/>
            </a:pPr>
            <a:r>
              <a:rPr lang="fa-IR" sz="2800" dirty="0">
                <a:cs typeface="B Nazanin" panose="00000400000000000000" pitchFamily="2" charset="-78"/>
              </a:rPr>
              <a:t>تایید وزارت جهاد کشاورزی</a:t>
            </a:r>
          </a:p>
          <a:p>
            <a:pPr algn="r" rtl="1">
              <a:buFont typeface="Wingdings" panose="05000000000000000000" pitchFamily="2" charset="2"/>
              <a:buChar char="ü"/>
            </a:pPr>
            <a:r>
              <a:rPr lang="fa-IR" sz="2800" dirty="0">
                <a:cs typeface="B Nazanin" panose="00000400000000000000" pitchFamily="2" charset="-78"/>
              </a:rPr>
              <a:t>تخصیص ارز توسط بانک مرکزی ج.ا.ا.</a:t>
            </a:r>
          </a:p>
          <a:p>
            <a:pPr algn="r" rtl="1">
              <a:buFont typeface="Wingdings" panose="05000000000000000000" pitchFamily="2" charset="2"/>
              <a:buChar char="ü"/>
            </a:pPr>
            <a:endParaRPr lang="fa-IR" dirty="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153400" y="97491"/>
            <a:ext cx="914479" cy="1024217"/>
          </a:xfrm>
          <a:prstGeom prst="rect">
            <a:avLst/>
          </a:prstGeom>
        </p:spPr>
      </p:pic>
    </p:spTree>
    <p:extLst>
      <p:ext uri="{BB962C8B-B14F-4D97-AF65-F5344CB8AC3E}">
        <p14:creationId xmlns:p14="http://schemas.microsoft.com/office/powerpoint/2010/main" val="4011591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73" name="Text Box 17"/>
          <p:cNvSpPr txBox="1">
            <a:spLocks noChangeArrowheads="1"/>
          </p:cNvSpPr>
          <p:nvPr/>
        </p:nvSpPr>
        <p:spPr bwMode="gray">
          <a:xfrm>
            <a:off x="3140108" y="336203"/>
            <a:ext cx="298370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altLang="en-US" sz="2800" b="1" i="0" u="none" strike="noStrike" kern="1200" cap="none" spc="0" normalizeH="0" baseline="0" noProof="0" dirty="0">
                <a:ln>
                  <a:noFill/>
                </a:ln>
                <a:solidFill>
                  <a:srgbClr val="FFFF00"/>
                </a:solidFill>
                <a:effectLst/>
                <a:uLnTx/>
                <a:uFillTx/>
                <a:latin typeface="Arial" panose="020B0604020202020204" pitchFamily="34" charset="0"/>
                <a:ea typeface="+mn-ea"/>
                <a:cs typeface="B Nazanin" pitchFamily="2" charset="-78"/>
              </a:rPr>
              <a:t>تسهیلات ارزی</a:t>
            </a:r>
            <a:endParaRPr kumimoji="0" lang="en-US" altLang="en-US" sz="2800" b="0" i="0" u="none" strike="noStrike" kern="1200" cap="none" spc="0" normalizeH="0" baseline="0" noProof="0" dirty="0">
              <a:ln>
                <a:noFill/>
              </a:ln>
              <a:solidFill>
                <a:srgbClr val="FFFF00"/>
              </a:solidFill>
              <a:effectLst/>
              <a:uLnTx/>
              <a:uFillTx/>
              <a:latin typeface="Arial" panose="020B0604020202020204" pitchFamily="34" charset="0"/>
              <a:ea typeface="+mn-ea"/>
              <a:cs typeface="+mn-cs"/>
            </a:endParaRPr>
          </a:p>
        </p:txBody>
      </p:sp>
      <p:pic>
        <p:nvPicPr>
          <p:cNvPr id="20" name="Picture 19"/>
          <p:cNvPicPr>
            <a:picLocks noChangeAspect="1"/>
          </p:cNvPicPr>
          <p:nvPr/>
        </p:nvPicPr>
        <p:blipFill>
          <a:blip r:embed="rId2"/>
          <a:stretch>
            <a:fillRect/>
          </a:stretch>
        </p:blipFill>
        <p:spPr>
          <a:xfrm>
            <a:off x="8153400" y="97491"/>
            <a:ext cx="914479" cy="1024217"/>
          </a:xfrm>
          <a:prstGeom prst="rect">
            <a:avLst/>
          </a:prstGeom>
        </p:spPr>
      </p:pic>
      <p:sp>
        <p:nvSpPr>
          <p:cNvPr id="19" name="AutoShape 18"/>
          <p:cNvSpPr>
            <a:spLocks noChangeArrowheads="1"/>
          </p:cNvSpPr>
          <p:nvPr/>
        </p:nvSpPr>
        <p:spPr bwMode="gray">
          <a:xfrm>
            <a:off x="1686841" y="3048000"/>
            <a:ext cx="5890240" cy="1371600"/>
          </a:xfrm>
          <a:prstGeom prst="can">
            <a:avLst>
              <a:gd name="adj" fmla="val 32032"/>
            </a:avLst>
          </a:prstGeom>
          <a:gradFill rotWithShape="1">
            <a:gsLst>
              <a:gs pos="0">
                <a:srgbClr val="44BD41">
                  <a:gamma/>
                  <a:shade val="46275"/>
                  <a:invGamma/>
                </a:srgbClr>
              </a:gs>
              <a:gs pos="50000">
                <a:srgbClr val="44BD41"/>
              </a:gs>
              <a:gs pos="100000">
                <a:srgbClr val="44BD41">
                  <a:gamma/>
                  <a:shade val="46275"/>
                  <a:invGamma/>
                </a:srgb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fa-IR" sz="2400" b="1" dirty="0">
                <a:solidFill>
                  <a:srgbClr val="0E2057">
                    <a:lumMod val="75000"/>
                  </a:srgbClr>
                </a:solidFill>
                <a:effectLst>
                  <a:outerShdw blurRad="38100" dist="38100" dir="2700000" algn="tl">
                    <a:srgbClr val="000000">
                      <a:alpha val="43137"/>
                    </a:srgbClr>
                  </a:outerShdw>
                </a:effectLst>
                <a:cs typeface="B Nazanin" panose="00000400000000000000" pitchFamily="2" charset="-78"/>
              </a:rPr>
              <a:t>تسهیلات از محل منابع داخلی</a:t>
            </a:r>
            <a:endParaRPr lang="en-US" sz="2400" b="1" dirty="0">
              <a:solidFill>
                <a:srgbClr val="0E2057">
                  <a:lumMod val="75000"/>
                </a:srgbClr>
              </a:solidFill>
              <a:effectLst>
                <a:outerShdw blurRad="38100" dist="38100" dir="2700000" algn="tl">
                  <a:srgbClr val="000000">
                    <a:alpha val="43137"/>
                  </a:srgbClr>
                </a:outerShdw>
              </a:effectLst>
              <a:cs typeface="B Nazanin" panose="00000400000000000000" pitchFamily="2" charset="-78"/>
            </a:endParaRPr>
          </a:p>
        </p:txBody>
      </p:sp>
    </p:spTree>
    <p:extLst>
      <p:ext uri="{BB962C8B-B14F-4D97-AF65-F5344CB8AC3E}">
        <p14:creationId xmlns:p14="http://schemas.microsoft.com/office/powerpoint/2010/main" val="971652350"/>
      </p:ext>
    </p:extLst>
  </p:cSld>
  <p:clrMapOvr>
    <a:masterClrMapping/>
  </p:clrMapOvr>
</p:sld>
</file>

<file path=ppt/theme/theme1.xml><?xml version="1.0" encoding="utf-8"?>
<a:theme xmlns:a="http://schemas.openxmlformats.org/drawingml/2006/main" name="Office Theme">
  <a:themeElements>
    <a:clrScheme name="Office Theme 3">
      <a:dk1>
        <a:srgbClr val="132767"/>
      </a:dk1>
      <a:lt1>
        <a:srgbClr val="FFFFFF"/>
      </a:lt1>
      <a:dk2>
        <a:srgbClr val="184BB2"/>
      </a:dk2>
      <a:lt2>
        <a:srgbClr val="C0C0C0"/>
      </a:lt2>
      <a:accent1>
        <a:srgbClr val="22A2E2"/>
      </a:accent1>
      <a:accent2>
        <a:srgbClr val="81CFEB"/>
      </a:accent2>
      <a:accent3>
        <a:srgbClr val="FFFFFF"/>
      </a:accent3>
      <a:accent4>
        <a:srgbClr val="0E2057"/>
      </a:accent4>
      <a:accent5>
        <a:srgbClr val="ABCEEE"/>
      </a:accent5>
      <a:accent6>
        <a:srgbClr val="74BBD5"/>
      </a:accent6>
      <a:hlink>
        <a:srgbClr val="55ABA9"/>
      </a:hlink>
      <a:folHlink>
        <a:srgbClr val="DCCA4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ffice Theme 1">
        <a:dk1>
          <a:srgbClr val="0E3558"/>
        </a:dk1>
        <a:lt1>
          <a:srgbClr val="FFFFFF"/>
        </a:lt1>
        <a:dk2>
          <a:srgbClr val="006666"/>
        </a:dk2>
        <a:lt2>
          <a:srgbClr val="969696"/>
        </a:lt2>
        <a:accent1>
          <a:srgbClr val="E3BE05"/>
        </a:accent1>
        <a:accent2>
          <a:srgbClr val="4BC77A"/>
        </a:accent2>
        <a:accent3>
          <a:srgbClr val="FFFFFF"/>
        </a:accent3>
        <a:accent4>
          <a:srgbClr val="0A2C4A"/>
        </a:accent4>
        <a:accent5>
          <a:srgbClr val="EFDBAA"/>
        </a:accent5>
        <a:accent6>
          <a:srgbClr val="43B46E"/>
        </a:accent6>
        <a:hlink>
          <a:srgbClr val="CC3300"/>
        </a:hlink>
        <a:folHlink>
          <a:srgbClr val="333399"/>
        </a:folHlink>
      </a:clrScheme>
      <a:clrMap bg1="lt1" tx1="dk1" bg2="lt2" tx2="dk2" accent1="accent1" accent2="accent2" accent3="accent3" accent4="accent4" accent5="accent5" accent6="accent6" hlink="hlink" folHlink="folHlink"/>
    </a:extraClrScheme>
    <a:extraClrScheme>
      <a:clrScheme name="Office Theme 2">
        <a:dk1>
          <a:srgbClr val="55238D"/>
        </a:dk1>
        <a:lt1>
          <a:srgbClr val="FFFFFF"/>
        </a:lt1>
        <a:dk2>
          <a:srgbClr val="754ECC"/>
        </a:dk2>
        <a:lt2>
          <a:srgbClr val="C0C0C0"/>
        </a:lt2>
        <a:accent1>
          <a:srgbClr val="869EEC"/>
        </a:accent1>
        <a:accent2>
          <a:srgbClr val="EFA441"/>
        </a:accent2>
        <a:accent3>
          <a:srgbClr val="FFFFFF"/>
        </a:accent3>
        <a:accent4>
          <a:srgbClr val="471C78"/>
        </a:accent4>
        <a:accent5>
          <a:srgbClr val="C3CCF4"/>
        </a:accent5>
        <a:accent6>
          <a:srgbClr val="D9943A"/>
        </a:accent6>
        <a:hlink>
          <a:srgbClr val="63C398"/>
        </a:hlink>
        <a:folHlink>
          <a:srgbClr val="AAC856"/>
        </a:folHlink>
      </a:clrScheme>
      <a:clrMap bg1="lt1" tx1="dk1" bg2="lt2" tx2="dk2" accent1="accent1" accent2="accent2" accent3="accent3" accent4="accent4" accent5="accent5" accent6="accent6" hlink="hlink" folHlink="folHlink"/>
    </a:extraClrScheme>
    <a:extraClrScheme>
      <a:clrScheme name="Office Theme 3">
        <a:dk1>
          <a:srgbClr val="132767"/>
        </a:dk1>
        <a:lt1>
          <a:srgbClr val="FFFFFF"/>
        </a:lt1>
        <a:dk2>
          <a:srgbClr val="184BB2"/>
        </a:dk2>
        <a:lt2>
          <a:srgbClr val="C0C0C0"/>
        </a:lt2>
        <a:accent1>
          <a:srgbClr val="22A2E2"/>
        </a:accent1>
        <a:accent2>
          <a:srgbClr val="81CFEB"/>
        </a:accent2>
        <a:accent3>
          <a:srgbClr val="FFFFFF"/>
        </a:accent3>
        <a:accent4>
          <a:srgbClr val="0E2057"/>
        </a:accent4>
        <a:accent5>
          <a:srgbClr val="ABCEEE"/>
        </a:accent5>
        <a:accent6>
          <a:srgbClr val="74BBD5"/>
        </a:accent6>
        <a:hlink>
          <a:srgbClr val="55ABA9"/>
        </a:hlink>
        <a:folHlink>
          <a:srgbClr val="DCCA4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cdb2004167l_MRT</Template>
  <TotalTime>2035</TotalTime>
  <Words>557</Words>
  <Application>Microsoft Office PowerPoint</Application>
  <PresentationFormat>On-screen Show (4:3)</PresentationFormat>
  <Paragraphs>60</Paragraphs>
  <Slides>13</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4" baseType="lpstr">
      <vt:lpstr>2  Badr</vt:lpstr>
      <vt:lpstr>Arial</vt:lpstr>
      <vt:lpstr>B Nazanin</vt:lpstr>
      <vt:lpstr>B Zar</vt:lpstr>
      <vt:lpstr>Calibri</vt:lpstr>
      <vt:lpstr>IranNastaliq</vt:lpstr>
      <vt:lpstr>Times New Roman</vt:lpstr>
      <vt:lpstr>Verdana</vt:lpstr>
      <vt:lpstr>Wingdings</vt:lpstr>
      <vt:lpstr>Office Theme</vt:lpstr>
      <vt:lpstr>Image</vt:lpstr>
      <vt:lpstr>بانک سپه</vt:lpstr>
      <vt:lpstr>PowerPoint Presentation</vt:lpstr>
      <vt:lpstr>PowerPoint Presentation</vt:lpstr>
      <vt:lpstr>PowerPoint Presentation</vt:lpstr>
      <vt:lpstr>                عمده کالاهای وارداتی از روسیه</vt:lpstr>
      <vt:lpstr>          عمده کالاهای صادراتی به روسیه</vt:lpstr>
      <vt:lpstr>الزامات گشایش اعتباراسنادی</vt:lpstr>
      <vt:lpstr>فرآیند واردات کالای اساسی در کشور</vt:lpstr>
      <vt:lpstr>PowerPoint Presentation</vt:lpstr>
      <vt:lpstr>PowerPoint Presentation</vt:lpstr>
      <vt:lpstr>PowerPoint Presentation</vt:lpstr>
      <vt:lpstr>PowerPoint Presentation</vt:lpstr>
      <vt:lpstr>با سپاس از توجه شما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Maryam Abbasi</dc:creator>
  <cp:lastModifiedBy>Azam Etemad</cp:lastModifiedBy>
  <cp:revision>225</cp:revision>
  <cp:lastPrinted>2024-08-14T05:56:33Z</cp:lastPrinted>
  <dcterms:created xsi:type="dcterms:W3CDTF">2022-11-30T04:46:21Z</dcterms:created>
  <dcterms:modified xsi:type="dcterms:W3CDTF">2024-09-28T11:39:55Z</dcterms:modified>
</cp:coreProperties>
</file>