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61" r:id="rId8"/>
    <p:sldId id="269" r:id="rId9"/>
    <p:sldId id="259" r:id="rId10"/>
    <p:sldId id="260" r:id="rId11"/>
    <p:sldId id="270" r:id="rId12"/>
    <p:sldId id="271" r:id="rId13"/>
    <p:sldId id="272" r:id="rId14"/>
    <p:sldId id="273" r:id="rId15"/>
    <p:sldId id="274" r:id="rId16"/>
    <p:sldId id="263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1" autoAdjust="0"/>
    <p:restoredTop sz="94291" autoAdjust="0"/>
  </p:normalViewPr>
  <p:slideViewPr>
    <p:cSldViewPr snapToGrid="0" showGuides="1">
      <p:cViewPr>
        <p:scale>
          <a:sx n="110" d="100"/>
          <a:sy n="110" d="100"/>
        </p:scale>
        <p:origin x="-64" y="-284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10/1/2024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iranGrain 2024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Oct 1 and 2, Tehran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0857" y="4720037"/>
            <a:ext cx="10423832" cy="1101897"/>
          </a:xfrm>
        </p:spPr>
        <p:txBody>
          <a:bodyPr/>
          <a:lstStyle/>
          <a:p>
            <a:r>
              <a:rPr lang="en-US" b="1" dirty="0"/>
              <a:t>Impact of Climate Change on Global Grain Production</a:t>
            </a:r>
          </a:p>
          <a:p>
            <a:r>
              <a:rPr lang="en-US" b="1" dirty="0"/>
              <a:t>Sharif Nezam Mafi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F8B7D-4629-4D88-8F01-F1515FC299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7E8E7-56C6-4C3C-9B80-3EC1BC754E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iranGrain2024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2D8AD-9F73-46E2-ADD6-1EBCE12F5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TFP Lost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802B5-6DEF-400A-B3E7-9CD246EC6E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b="1" dirty="0"/>
              <a:t>Total Factor Productivity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372BE6-B8B1-4DD2-BF45-08324F291C9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627120" y="2738211"/>
            <a:ext cx="4183650" cy="454353"/>
          </a:xfrm>
        </p:spPr>
        <p:txBody>
          <a:bodyPr/>
          <a:lstStyle/>
          <a:p>
            <a:r>
              <a:rPr lang="en-US" dirty="0"/>
              <a:t>Losses due to climate Change increasing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70AFF0-17E7-4953-AD1E-ADC17ADF12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/>
              <a:t>TFP has been 40% smaller in agricultural sector than could have been over the same period in absence of climate change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E3F1AB-3B13-492E-96F9-3068C98D0C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6133" y="3862551"/>
            <a:ext cx="4365625" cy="2333625"/>
          </a:xfrm>
        </p:spPr>
        <p:txBody>
          <a:bodyPr/>
          <a:lstStyle/>
          <a:p>
            <a:r>
              <a:rPr lang="en-US" dirty="0"/>
              <a:t>Population still growing</a:t>
            </a:r>
          </a:p>
          <a:p>
            <a:r>
              <a:rPr lang="en-US" dirty="0"/>
              <a:t>Food needed are changing in nature (more meat for developing countries)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C09DB8F-19F5-44A8-B056-F6317692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Cost</a:t>
            </a:r>
          </a:p>
        </p:txBody>
      </p:sp>
    </p:spTree>
    <p:extLst>
      <p:ext uri="{BB962C8B-B14F-4D97-AF65-F5344CB8AC3E}">
        <p14:creationId xmlns:p14="http://schemas.microsoft.com/office/powerpoint/2010/main" val="292761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9C58E6-6722-40D6-93F8-46ACD1DE3C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258AD-4784-489B-B532-E09EA123AD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iranGrain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D73CF-CD3C-47C6-A233-B03CB21E66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Aim to identify people, infrastructure and industries most vulnerable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E45F16-BA03-47C4-B220-3373BF9D2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/>
              <a:t>Four fifth of developing countries have began such work</a:t>
            </a:r>
          </a:p>
          <a:p>
            <a:r>
              <a:rPr lang="en-US" b="1" dirty="0"/>
              <a:t>From 2019-2020 roughly $46bn a year was invested in adaptation globally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42D339-9CD4-46B1-B6D0-69D91EEF0D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/>
              <a:t>This 50% less than what is needed according to UNEP</a:t>
            </a:r>
          </a:p>
          <a:p>
            <a:r>
              <a:rPr lang="en-US" b="1" dirty="0"/>
              <a:t>It is estimated that the level of adaptation spending needed in developing countries between $140bn to $300bn.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B73C3CD-0F24-4642-9D01-F9A51016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Adaptation Plan</a:t>
            </a:r>
          </a:p>
        </p:txBody>
      </p:sp>
    </p:spTree>
    <p:extLst>
      <p:ext uri="{BB962C8B-B14F-4D97-AF65-F5344CB8AC3E}">
        <p14:creationId xmlns:p14="http://schemas.microsoft.com/office/powerpoint/2010/main" val="414104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45AAA7-6826-4CAF-96EA-B04D206E4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0E71A-636C-4968-8CF5-EF8C67B00C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iranGrain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C7CFD-02CA-4C43-ADB6-8BBB87394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80% of Iranian Farmland have no irrigation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6D15F4-8275-41A9-B94A-2EFA672A6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Solution to adaptation is Agtech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322FB2-76D7-4698-8B66-3572EF488B7A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Agtech solutions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98807C-1EBD-4BA6-ADB4-5ABEBCC0FA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784859"/>
            <a:ext cx="4365625" cy="2333625"/>
          </a:xfrm>
        </p:spPr>
        <p:txBody>
          <a:bodyPr/>
          <a:lstStyle/>
          <a:p>
            <a:r>
              <a:rPr lang="en-US" b="1" dirty="0"/>
              <a:t>Nor do farmers have information about the changes excepted due to climate change in the years ahead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626018-FD2E-48A7-89C5-5AF15BF2F6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Farmers to be given drought resistant seeds, access to weather </a:t>
            </a:r>
            <a:r>
              <a:rPr lang="en-US" dirty="0" err="1"/>
              <a:t>forcast</a:t>
            </a:r>
            <a:r>
              <a:rPr lang="en-US" dirty="0"/>
              <a:t>, education in no-till farming</a:t>
            </a:r>
          </a:p>
          <a:p>
            <a:r>
              <a:rPr lang="en-US" dirty="0"/>
              <a:t>Pest resistance</a:t>
            </a:r>
          </a:p>
          <a:p>
            <a:r>
              <a:rPr lang="en-US" dirty="0"/>
              <a:t>Salt resistance</a:t>
            </a:r>
          </a:p>
          <a:p>
            <a:r>
              <a:rPr lang="en-US" dirty="0"/>
              <a:t>Flood resistant </a:t>
            </a:r>
          </a:p>
          <a:p>
            <a:r>
              <a:rPr lang="en-US" dirty="0"/>
              <a:t>Massively improve yield.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7A8E04D-3491-4622-9032-9143ED74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Yield Investment </a:t>
            </a:r>
          </a:p>
        </p:txBody>
      </p:sp>
    </p:spTree>
    <p:extLst>
      <p:ext uri="{BB962C8B-B14F-4D97-AF65-F5344CB8AC3E}">
        <p14:creationId xmlns:p14="http://schemas.microsoft.com/office/powerpoint/2010/main" val="191964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is Needed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Iran shells out billions a year to provide farmers cheap fertilizers, energy and old seeds among other things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iranGrain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0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14719-D011-4E0B-9362-CD19FF22FE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11630" y="4777471"/>
            <a:ext cx="5920556" cy="474519"/>
          </a:xfrm>
        </p:spPr>
        <p:txBody>
          <a:bodyPr/>
          <a:lstStyle/>
          <a:p>
            <a:r>
              <a:rPr lang="en-US" dirty="0"/>
              <a:t>iranGrain 2024</a:t>
            </a:r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79" y="770323"/>
            <a:ext cx="10515600" cy="782638"/>
          </a:xfrm>
        </p:spPr>
        <p:txBody>
          <a:bodyPr/>
          <a:lstStyle/>
          <a:p>
            <a:r>
              <a:rPr lang="en-US" b="1" dirty="0"/>
              <a:t>1992 Earth Summit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3D7C1-6919-4785-9AEE-1F6673CA07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iranGrain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37581" y="3428999"/>
            <a:ext cx="10602112" cy="1218627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/>
              <a:t>UN Framework Convention on Climate Change (UNFCCC) was signed</a:t>
            </a:r>
          </a:p>
          <a:p>
            <a:r>
              <a:rPr lang="en-US" sz="14400" b="1" dirty="0"/>
              <a:t>The only industry UN singled out that will require Adaptation was Agriculture</a:t>
            </a:r>
          </a:p>
          <a:p>
            <a:endParaRPr lang="en-US" sz="11200" b="1" dirty="0"/>
          </a:p>
          <a:p>
            <a:r>
              <a:rPr lang="en-US" sz="11200" b="1" dirty="0"/>
              <a:t>That year the planet produced 1.95bn tonnes of wheat, rice, corn (maize) and other cereals.</a:t>
            </a:r>
          </a:p>
          <a:p>
            <a:r>
              <a:rPr lang="en-US" sz="11200" b="1" dirty="0"/>
              <a:t>This provided half of worlds dietary calories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Year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Fossil Fuels emissions were over 50% higher.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World cereal production has grown </a:t>
            </a:r>
          </a:p>
          <a:p>
            <a:r>
              <a:rPr lang="en-US" b="1" dirty="0"/>
              <a:t>Reaching 3bn tonnes</a:t>
            </a:r>
          </a:p>
          <a:p>
            <a:r>
              <a:rPr lang="en-US" b="1" dirty="0"/>
              <a:t>Outstripping population and emissions growth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iranGrain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2D267-7BE2-4596-B469-BB4DC32CC0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Half of all emissions since the industrial revolution took place in the past 28 years</a:t>
            </a:r>
          </a:p>
          <a:p>
            <a:r>
              <a:rPr lang="en-US" b="1" dirty="0"/>
              <a:t>Mainly due to the growth of China and 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FBF84-B41C-4FA8-BD4A-97F6C064C3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iranGrain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BE06A-2C8A-44FA-9318-4BF6A8C3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DBCF36-681F-483F-A57F-21E9AD7E3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72" y="868104"/>
            <a:ext cx="5782482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606FB-E079-4039-8053-B1AEB15EB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F7EC2-2C92-4FD6-8854-1BE85FF19B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iranGrain 2024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A2BC2-358C-4E27-8DBB-446D154B28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Agro growth was achieved without massive increases in the areas being farmed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5D2A6F-8DFB-4DED-B6F9-021840371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468" y="608958"/>
            <a:ext cx="5791702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2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grain production per person in 2024 than in 1992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Plants grow better in air richer with carbon dioxide</a:t>
            </a:r>
          </a:p>
          <a:p>
            <a:r>
              <a:rPr lang="en-US" sz="2000" b="1" dirty="0"/>
              <a:t>Plants enjoy longer season</a:t>
            </a:r>
          </a:p>
          <a:p>
            <a:r>
              <a:rPr lang="en-US" sz="2000" b="1" dirty="0"/>
              <a:t>More efficient farming methods</a:t>
            </a:r>
          </a:p>
          <a:p>
            <a:r>
              <a:rPr lang="en-US" sz="2000" b="1" dirty="0"/>
              <a:t>New heat resistance stains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iranGrain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b="1" dirty="0"/>
              <a:t>Total-Factor Productivity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02061" y="2872125"/>
            <a:ext cx="4365625" cy="2333625"/>
          </a:xfrm>
        </p:spPr>
        <p:txBody>
          <a:bodyPr>
            <a:normAutofit/>
          </a:bodyPr>
          <a:lstStyle/>
          <a:p>
            <a:r>
              <a:rPr lang="en-US" sz="2000" b="1" dirty="0"/>
              <a:t>All costs of labor, land and other inputs has more than doubled worldwide since beginning of 1960</a:t>
            </a:r>
          </a:p>
          <a:p>
            <a:r>
              <a:rPr lang="en-US" sz="2000" b="1" dirty="0"/>
              <a:t>Higher yielding strains</a:t>
            </a:r>
          </a:p>
          <a:p>
            <a:r>
              <a:rPr lang="en-US" sz="2000" b="1" dirty="0"/>
              <a:t>Sensors that monitor water and nutrients in the soil</a:t>
            </a:r>
          </a:p>
          <a:p>
            <a:r>
              <a:rPr lang="en-US" sz="2000" b="1" dirty="0"/>
              <a:t>Satellite navigation systems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F9153-8777-40BE-856A-F36D008F5B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iranGrain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1FEC70-5D1F-436C-B583-48590C06D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14" y="2464349"/>
            <a:ext cx="3382160" cy="35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987EC-941F-48EA-99CE-AA88FEE8B6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7AF49-66E4-49AB-A722-650199DFC0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iranGrain 2024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B987D-B171-48B2-BE92-50D525744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EB350-CF15-488D-907D-419AC97A3A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b="1" dirty="0"/>
              <a:t>New Industry in itself is born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FF4AB6-BCBC-4869-B388-063A2AA5A85A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Fertilization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3B9361-B76D-4579-93BD-217D6D2FC2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New products and sensors that help plants of all types survive with less water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8F0FEC-34E2-465E-8116-C4A364BE70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Substances that simulate plants to fertilizes themselves, by harnessing the nitrogen fixing properties of certain bacteria.</a:t>
            </a:r>
          </a:p>
          <a:p>
            <a:endParaRPr lang="en-US" dirty="0"/>
          </a:p>
          <a:p>
            <a:r>
              <a:rPr lang="en-US" dirty="0"/>
              <a:t>Manipulate plants biochemical messengers to induce them to grow faster and produce more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52B6A9A-0884-427B-B8B4-B93E111B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AgTech</a:t>
            </a:r>
          </a:p>
        </p:txBody>
      </p:sp>
    </p:spTree>
    <p:extLst>
      <p:ext uri="{BB962C8B-B14F-4D97-AF65-F5344CB8AC3E}">
        <p14:creationId xmlns:p14="http://schemas.microsoft.com/office/powerpoint/2010/main" val="313271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D97F9F-37EC-438A-B3B7-4CDAFD63C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17894-08CD-454F-B02C-FBF9F74550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iranGrain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DE0DB-4EF6-4621-9125-2C0E9EF33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 Temperature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5D5EA-4D5B-4F63-AA93-389DDFF082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b="1" dirty="0"/>
              <a:t>Case Study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7941CA-AECE-43A1-87ED-4DF7274E83A3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Effects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8A30B0-45F6-4CF4-8CE3-0210E4EFF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/>
              <a:t>Susa is 2.5 degree Celsius higher than 1980</a:t>
            </a:r>
          </a:p>
          <a:p>
            <a:r>
              <a:rPr lang="en-US" b="1" dirty="0"/>
              <a:t>July 2024, new record high was 53.9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0D0951-4EE0-4106-A407-3790BE98E3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/>
              <a:t>More water usage from Dez and rivers (Sahour, Dez and Karoun)</a:t>
            </a:r>
          </a:p>
          <a:p>
            <a:r>
              <a:rPr lang="en-US" b="1" dirty="0"/>
              <a:t>Seed variety are not heat friendly, reducing yield</a:t>
            </a:r>
          </a:p>
          <a:p>
            <a:r>
              <a:rPr lang="en-US" b="1" dirty="0"/>
              <a:t>Summer farming is becoming water well centric</a:t>
            </a:r>
          </a:p>
          <a:p>
            <a:r>
              <a:rPr lang="en-US" b="1" dirty="0"/>
              <a:t>Summer farming time has become shorter or harvested later, thus impacting plantation of fall harvest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DA62C4F-3A04-46C9-B474-26820FF7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Susa, Iran</a:t>
            </a:r>
          </a:p>
        </p:txBody>
      </p:sp>
    </p:spTree>
    <p:extLst>
      <p:ext uri="{BB962C8B-B14F-4D97-AF65-F5344CB8AC3E}">
        <p14:creationId xmlns:p14="http://schemas.microsoft.com/office/powerpoint/2010/main" val="386209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291</TotalTime>
  <Words>565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Gill Sans MT</vt:lpstr>
      <vt:lpstr>Office Theme</vt:lpstr>
      <vt:lpstr>ADAPTATION </vt:lpstr>
      <vt:lpstr>1992 Earth Summit</vt:lpstr>
      <vt:lpstr>Year 2024</vt:lpstr>
      <vt:lpstr>PowerPoint Presentation</vt:lpstr>
      <vt:lpstr>PowerPoint Presentation</vt:lpstr>
      <vt:lpstr>why</vt:lpstr>
      <vt:lpstr>TFP</vt:lpstr>
      <vt:lpstr>AgTech</vt:lpstr>
      <vt:lpstr>Susa, Iran</vt:lpstr>
      <vt:lpstr>Opportunity Cost</vt:lpstr>
      <vt:lpstr>National Adaptation Plan</vt:lpstr>
      <vt:lpstr>High Yield Investment </vt:lpstr>
      <vt:lpstr>Adaptation is Needed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</dc:title>
  <dc:creator>Sharif Nezam-Mafi</dc:creator>
  <cp:lastModifiedBy>Sharif Nezam-Mafi</cp:lastModifiedBy>
  <cp:revision>18</cp:revision>
  <dcterms:created xsi:type="dcterms:W3CDTF">2024-09-29T04:55:43Z</dcterms:created>
  <dcterms:modified xsi:type="dcterms:W3CDTF">2024-10-01T15:46:36Z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